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11/8/17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11/8/17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10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Deadlocks – Problems and Solutions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Conditions: 1.  Mutual Exclusion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 resources in question can each only be used by one entity at a time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multiple entities can use a resource, then just give it to all of them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only one can use it, once you’ve given it to one, no one else gets it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Until the resource holder releases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 2: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Incremental Allocation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Processes/threads are allowed to ask for resources whenever they want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As opposed to getting everything they need before they start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they must pre-allocate all resources, either: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They get all they need and run to completion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They don’t get all they need and abort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either case, no deadlock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 3:  No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Pre-emption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an entity has reserved a resource, you can’t take it away from him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Not even temporarily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you can, deadlocks are simply resolved by taking someone’s resource away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To give to someone else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But if you can’t take anything away from anyone, you’re stuck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Condition 4: Circular Waiting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waits on B which waits on A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graph terms, there’s a cycle in a graph of resource requests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Could involve a lot more than two entities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But if there is no such cycle, someone can complete without anyone releasing a resource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Allowing even a long chain of dependencies to eventually unwind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Maybe not very fast, though . . .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Wait-For Graph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Oval 3"/>
          <p:cNvSpPr/>
          <p:nvPr/>
        </p:nvSpPr>
        <p:spPr>
          <a:xfrm>
            <a:off x="781050" y="1600200"/>
            <a:ext cx="2857500" cy="846138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Thread 1</a:t>
            </a:r>
          </a:p>
        </p:txBody>
      </p:sp>
      <p:sp>
        <p:nvSpPr>
          <p:cNvPr id="5" name="Oval 4"/>
          <p:cNvSpPr/>
          <p:nvPr/>
        </p:nvSpPr>
        <p:spPr>
          <a:xfrm>
            <a:off x="5337175" y="1600200"/>
            <a:ext cx="2857500" cy="846138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Thread 2</a:t>
            </a:r>
          </a:p>
        </p:txBody>
      </p:sp>
      <p:sp>
        <p:nvSpPr>
          <p:cNvPr id="6" name="Rectangle 5"/>
          <p:cNvSpPr/>
          <p:nvPr/>
        </p:nvSpPr>
        <p:spPr>
          <a:xfrm>
            <a:off x="2275255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Critical </a:t>
            </a:r>
          </a:p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Section A</a:t>
            </a:r>
          </a:p>
        </p:txBody>
      </p:sp>
      <p:sp>
        <p:nvSpPr>
          <p:cNvPr id="7" name="Rectangle 6"/>
          <p:cNvSpPr/>
          <p:nvPr/>
        </p:nvSpPr>
        <p:spPr>
          <a:xfrm>
            <a:off x="5092858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Critical </a:t>
            </a:r>
          </a:p>
          <a:p>
            <a:pPr algn="ctr">
              <a:defRPr/>
            </a:pPr>
            <a:r>
              <a:rPr lang="en-US" sz="3600" dirty="0">
                <a:noFill/>
                <a:latin typeface="Times New Roman"/>
                <a:cs typeface="Times New Roman"/>
              </a:rPr>
              <a:t>Section B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9888" y="2805113"/>
            <a:ext cx="1547812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1 acquires a lock for Critical Section A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245350" y="2751138"/>
            <a:ext cx="15478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2 acquires a lock for Critical Section B</a:t>
            </a:r>
          </a:p>
        </p:txBody>
      </p:sp>
      <p:cxnSp>
        <p:nvCxnSpPr>
          <p:cNvPr id="11" name="Straight Arrow Connector 10"/>
          <p:cNvCxnSpPr>
            <a:stCxn id="6" idx="0"/>
          </p:cNvCxnSpPr>
          <p:nvPr/>
        </p:nvCxnSpPr>
        <p:spPr>
          <a:xfrm rot="16200000" flipV="1">
            <a:off x="2112169" y="2609057"/>
            <a:ext cx="1152525" cy="82708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757069" y="2609057"/>
            <a:ext cx="1152525" cy="82708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69888" y="4530725"/>
            <a:ext cx="1547812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1 requests a lock for Critical Section B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245350" y="4445000"/>
            <a:ext cx="1547813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Thread 2 requests a lock for Critical Section A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129756" y="2420144"/>
            <a:ext cx="2087563" cy="1838325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3135313" y="2420938"/>
            <a:ext cx="4560887" cy="4389437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>
            <a:solidFill>
              <a:srgbClr val="000000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46450" y="1163638"/>
            <a:ext cx="2478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No problem!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935413" y="2347913"/>
            <a:ext cx="2078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Deadlock!</a:t>
            </a:r>
          </a:p>
        </p:txBody>
      </p:sp>
      <p:pic>
        <p:nvPicPr>
          <p:cNvPr id="32" name="Picture 3" descr="j02543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9950" y="5507038"/>
            <a:ext cx="549275" cy="6540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pic>
        <p:nvPicPr>
          <p:cNvPr id="33" name="Picture 3" descr="j025438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1438" y="5484813"/>
            <a:ext cx="549275" cy="654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09575" y="520700"/>
            <a:ext cx="21399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We can’t give him the lock right now, but . . 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811963" y="614363"/>
            <a:ext cx="19446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i="1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Hmmmm . . . 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16200000" flipH="1">
            <a:off x="3247232" y="2724944"/>
            <a:ext cx="1468437" cy="1362075"/>
          </a:xfrm>
          <a:prstGeom prst="straightConnector1">
            <a:avLst/>
          </a:prstGeom>
          <a:ln w="25400" cap="flat" cmpd="sng" algn="ctr">
            <a:solidFill>
              <a:schemeClr val="accent4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5371307" y="2691606"/>
            <a:ext cx="925512" cy="676275"/>
          </a:xfrm>
          <a:prstGeom prst="straightConnector1">
            <a:avLst/>
          </a:prstGeom>
          <a:ln w="25400" cap="flat" cmpd="sng" algn="ctr">
            <a:solidFill>
              <a:srgbClr val="8064A2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>
            <a:off x="3287713" y="2573338"/>
            <a:ext cx="4560887" cy="4389437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 w="25400" cap="flat" cmpd="sng" algn="ctr">
            <a:solidFill>
              <a:srgbClr val="8064A2"/>
            </a:solidFill>
            <a:prstDash val="dashDot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42" name="Straight Arrow Connector 41"/>
          <p:cNvCxnSpPr/>
          <p:nvPr/>
        </p:nvCxnSpPr>
        <p:spPr>
          <a:xfrm rot="16200000" flipV="1">
            <a:off x="2557463" y="2790825"/>
            <a:ext cx="827087" cy="563563"/>
          </a:xfrm>
          <a:prstGeom prst="straightConnector1">
            <a:avLst/>
          </a:prstGeom>
          <a:ln w="25400" cap="flat" cmpd="sng" algn="ctr">
            <a:solidFill>
              <a:srgbClr val="8064A2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8" grpId="1"/>
      <p:bldP spid="9" grpId="0"/>
      <p:bldP spid="9" grpId="1"/>
      <p:bldP spid="13" grpId="0"/>
      <p:bldP spid="13" grpId="1"/>
      <p:bldP spid="14" grpId="0"/>
      <p:bldP spid="14" grpId="1"/>
      <p:bldP spid="29" grpId="0" animBg="1"/>
      <p:bldP spid="30" grpId="0"/>
      <p:bldP spid="30" grpId="1"/>
      <p:bldP spid="30" grpId="2"/>
      <p:bldP spid="30" grpId="3"/>
      <p:bldP spid="30" grpId="4"/>
      <p:bldP spid="30" grpId="5"/>
      <p:bldP spid="31" grpId="0"/>
      <p:bldP spid="34" grpId="0"/>
      <p:bldP spid="34" grpId="1"/>
      <p:bldP spid="35" grpId="0"/>
      <p:bldP spid="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Avoidance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Use methods that guarantee that no deadlock can occur, by their nature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Advance reservations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 problems of under/over-booking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 Bankers’ Algorithm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Practical commodity resource management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Dealing with rejection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Reserving critical resources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165350" y="503238"/>
            <a:ext cx="48323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Avoiding Deadlock Using Reservations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Advance reservations for commodity resources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Resource manager tracks outstanding reservations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Only grants reservations if resources are available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Over-subscriptions are detected early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Before processes ever get the resources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Client must be prepared to deal with failures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 But these do not result in deadlocks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Dilemma: over-booking vs. under-utilization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Overbooking Vs. Under Utilization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Processes generally cannot perfectly predict their resource needs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To ensure they have enough, they tend to ask for more than they will ever need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Either the OS: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Grants requests till everything’s reserved</a:t>
            </a:r>
          </a:p>
          <a:p>
            <a:pPr lvl="2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which case most of it won’t be used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Or grants requests beyond the available amount</a:t>
            </a:r>
          </a:p>
          <a:p>
            <a:pPr lvl="2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which case sometimes someone won’t get a resource he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Handling Reservation Problems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Clients seldom need all resources all the time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clients won't need max allocation at the same time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Question: can one safely over-book resources?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For example, seats on an airplane 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What is a “safe” resource allocation?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One where everyone will be able to complete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Some people may have to wait for others to complete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We must be sure there are no deadlocks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42068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Commodity Resource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Management in Real Systems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6922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Advanced reservation mechanisms are common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Memory reservations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Disk quotas, Quality of Service contracts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Once granted, system must guarantee reservations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Allocation failures only happen at reservation time 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Hopefully before the new computation has begun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Failures will not happen at request time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System behavior more predictable, easier to handle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But clients must deal with reservation failures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deadlock problem</a:t>
            </a:r>
          </a:p>
          <a:p>
            <a:pPr lvl="1"/>
            <a:r>
              <a:rPr lang="en-US" dirty="0" smtClean="0"/>
              <a:t>Approaches to handling the problem</a:t>
            </a:r>
          </a:p>
          <a:p>
            <a:r>
              <a:rPr lang="en-US" dirty="0" smtClean="0"/>
              <a:t>Handling general synchronization bugs</a:t>
            </a:r>
          </a:p>
          <a:p>
            <a:r>
              <a:rPr lang="en-US" dirty="0" smtClean="0"/>
              <a:t>Simplifying synchronization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Dealing With Reservation Failures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Resource reservation eliminates deadlock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Apps must still deal with reservation failures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Application design should handle failures gracefully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E.g., refuse to perform new request, but continue running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 must have a way of reporting failure to requester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E.g., error messages or return codes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App must be able to continue running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critical resources must be reserved at start-up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Isn’t Rejecting App Requests Bad?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It’s not great, but it’s better than failing later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With advance notice, app may be able to adjust service not to need the unavailable resource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app is in the middle of servicing a request, we may have other resources allocated 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And the request half-performed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If we fail then, all of this will have to be unwound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Could be complex, or even impossible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1444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System Services and Reservations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9556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System services must never deadlock for memory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Potential deadlock: swap manager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Invoked to swap out processes to free up memory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need to allocate memory to build I/O request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no memory available, unable to swap out processes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So it can’t free up memory, and system wedges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Solution: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Pre-allocate and hoard a few request buffers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Keep reusing the same ones over and over again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Little bit of hoarded memory is a small price to pay to avoid deadlock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That’s just one example system service, of course</a:t>
            </a:r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Prevention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avoidance tries to ensure no lock ever causes deadlock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prevention tries to assure that a particular lock doesn’t cause deadlock 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By attacking one of the four necessary conditions for deadlock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If any one of these conditions doesn’t hold, no deadlock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152650" y="503238"/>
            <a:ext cx="49117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Four Basic Conditions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For Deadlocks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Circular waiting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1. Mutual Exclusion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requires mutual exclusion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P1 having the resource precludes P2 from getting it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You can't deadlock over a shareable resource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Perhaps maintained with atomic instructions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Even reader/writer locking can help</a:t>
            </a:r>
          </a:p>
          <a:p>
            <a:pPr lvl="2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Readers can share, writers may be handled other ways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You can't deadlock on your private resources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Can we give each process its own private resource?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2. Incremental Allocation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5713"/>
            <a:ext cx="8229600" cy="4525962"/>
          </a:xfrm>
        </p:spPr>
        <p:txBody>
          <a:bodyPr/>
          <a:lstStyle/>
          <a:p>
            <a:pPr marL="717550" indent="-609600">
              <a:buFont typeface="Arial" charset="0"/>
              <a:buChar char="•"/>
              <a:defRPr/>
            </a:pPr>
            <a:r>
              <a:rPr lang="en-GB" sz="2800" dirty="0" smtClean="0"/>
              <a:t>Deadlock requires you to block holding resources while you ask for others</a:t>
            </a:r>
          </a:p>
          <a:p>
            <a:pPr marL="717550" indent="-609600">
              <a:buFontTx/>
              <a:buAutoNum type="arabicPeriod"/>
              <a:defRPr/>
            </a:pPr>
            <a:r>
              <a:rPr lang="en-GB" sz="2800" dirty="0" smtClean="0"/>
              <a:t>Allocate all of your resources in a single operation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If you can’t get everything, system returns failure and locks nothing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When you return, you have </a:t>
            </a:r>
            <a:r>
              <a:rPr lang="en-GB" sz="2400" u="sng" dirty="0" smtClean="0"/>
              <a:t>all or nothing</a:t>
            </a:r>
            <a:endParaRPr lang="en-GB" sz="2400" dirty="0" smtClean="0"/>
          </a:p>
          <a:p>
            <a:pPr marL="717550" indent="-609600">
              <a:buFontTx/>
              <a:buAutoNum type="arabicPeriod"/>
              <a:defRPr/>
            </a:pPr>
            <a:r>
              <a:rPr lang="en-GB" sz="2800" dirty="0" smtClean="0"/>
              <a:t>Non-blocking requests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A request that can't be satisfied immediately will fail</a:t>
            </a:r>
          </a:p>
          <a:p>
            <a:pPr marL="717550" indent="-609600">
              <a:buFontTx/>
              <a:buAutoNum type="arabicPeriod"/>
              <a:defRPr/>
            </a:pPr>
            <a:r>
              <a:rPr lang="en-GB" sz="2800" dirty="0" smtClean="0"/>
              <a:t>Disallow blocking while holding resources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You must release all held locks prior to blocking</a:t>
            </a:r>
          </a:p>
          <a:p>
            <a:pPr marL="1109663" lvl="1" indent="-533400">
              <a:buFont typeface="Arial" charset="0"/>
              <a:buChar char="–"/>
              <a:defRPr/>
            </a:pPr>
            <a:r>
              <a:rPr lang="en-GB" sz="2400" dirty="0" smtClean="0"/>
              <a:t>Reacquire them again after you return</a:t>
            </a:r>
          </a:p>
          <a:p>
            <a:pPr>
              <a:buFont typeface="Arial" charset="0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Releasing Locks Before Blocking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2033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Could be blocking for a reason not related to resource locking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can releasing locks before you block help?  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Won’t the deadlock just occur when you attempt to reacquire them?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When you reacquire them, you will be required to do so in a single all-or-none transaction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Such a transaction does not involve hold-and-block, and so cannot result in a deadlock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3. No Pre-emption  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Deadlock can be broken by resource confiscation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Resource “leases” with time-outs and “lock breaking”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Resource can be seized &amp; reallocated to new client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Revocation must be enforced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Invalidate previous owner's resource handle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If revocation is not possible, kill previous owner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Some resources may be damaged by lock breaking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Previous owner was in the middle of critical section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May need mechanisms to audit/repair resource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Resources must be designed with revocation in mind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When Can The OS “Seize” a Resource?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it can revoke access by invalidating a process’ resource handle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process has to use a system service to access the resource, that service can no longer honor requests</a:t>
            </a:r>
            <a:endParaRPr lang="en-US" i="1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is it not possible to revoke a process’ access to a resource?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If the process has direct access to the object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E.g., the object is part of the process’ address space 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Revoking access requires destroying the address space </a:t>
            </a:r>
          </a:p>
          <a:p>
            <a:pPr lvl="2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Usually killing the process.</a:t>
            </a:r>
          </a:p>
          <a:p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is a deadlock?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 situation where two entities have each locked some resource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Each needs the other’s locked resource to continue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Neither will unlock till they lock both resources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Hence, neither can ever make progress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46450" y="503238"/>
            <a:ext cx="246697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4.  Circular Dependencies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Use </a:t>
            </a:r>
            <a:r>
              <a:rPr lang="en-GB" i="1" smtClean="0">
                <a:latin typeface="Times New Roman" pitchFamily="1" charset="0"/>
                <a:ea typeface="ＭＳ Ｐゴシック" pitchFamily="1" charset="-128"/>
              </a:rPr>
              <a:t>total resource ordering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All requesters allocate resources in same order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First allocate R1 and then R2 afterwards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Someone else may have R2 but he doesn't need R1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Assumes we know how to order the resources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Order by resource type (e.g. groups before members)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Order by relationship (e.g. parents before children)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May require a </a:t>
            </a:r>
            <a:r>
              <a:rPr lang="en-GB" i="1" smtClean="0">
                <a:latin typeface="Times New Roman" pitchFamily="1" charset="0"/>
                <a:ea typeface="ＭＳ Ｐゴシック" pitchFamily="1" charset="-128"/>
              </a:rPr>
              <a:t>lock dance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 Release R2, allocate R1, reacquire  R2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Lock Dances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1" charset="-52"/>
              <a:buNone/>
            </a:pP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4468813" y="1227138"/>
            <a:ext cx="1062037" cy="266700"/>
          </a:xfrm>
          <a:prstGeom prst="roundRect">
            <a:avLst>
              <a:gd name="adj" fmla="val 19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endParaRPr lang="en-US" sz="1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4468813" y="1227138"/>
            <a:ext cx="1062037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buffer</a:t>
            </a:r>
          </a:p>
        </p:txBody>
      </p:sp>
      <p:sp>
        <p:nvSpPr>
          <p:cNvPr id="6" name="AutoShape 27"/>
          <p:cNvSpPr>
            <a:spLocks noChangeArrowheads="1"/>
          </p:cNvSpPr>
          <p:nvPr/>
        </p:nvSpPr>
        <p:spPr bwMode="auto">
          <a:xfrm>
            <a:off x="820738" y="1230313"/>
            <a:ext cx="1420812" cy="266700"/>
          </a:xfrm>
          <a:prstGeom prst="roundRect">
            <a:avLst>
              <a:gd name="adj" fmla="val 32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endParaRPr lang="en-US" sz="1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7" name="AutoShape 26"/>
          <p:cNvSpPr>
            <a:spLocks noChangeArrowheads="1"/>
          </p:cNvSpPr>
          <p:nvPr/>
        </p:nvSpPr>
        <p:spPr bwMode="auto">
          <a:xfrm>
            <a:off x="819150" y="1230313"/>
            <a:ext cx="1420813" cy="266700"/>
          </a:xfrm>
          <a:prstGeom prst="roundRect">
            <a:avLst>
              <a:gd name="adj" fmla="val 324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endParaRPr lang="en-US" sz="1800">
              <a:latin typeface="Times New Roman" pitchFamily="1" charset="0"/>
              <a:ea typeface="Times New Roman" pitchFamily="1" charset="0"/>
              <a:cs typeface="Times New Roman" pitchFamily="1" charset="0"/>
            </a:endParaRPr>
          </a:p>
        </p:txBody>
      </p:sp>
      <p:sp>
        <p:nvSpPr>
          <p:cNvPr id="49160" name="AutoShape 3"/>
          <p:cNvSpPr>
            <a:spLocks noChangeArrowheads="1"/>
          </p:cNvSpPr>
          <p:nvPr/>
        </p:nvSpPr>
        <p:spPr bwMode="auto">
          <a:xfrm>
            <a:off x="819150" y="1227138"/>
            <a:ext cx="1420813" cy="269875"/>
          </a:xfrm>
          <a:prstGeom prst="roundRect">
            <a:avLst>
              <a:gd name="adj" fmla="val 32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  <a:tab pos="14478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list head</a:t>
            </a: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 bwMode="auto">
          <a:xfrm>
            <a:off x="508000" y="3306763"/>
            <a:ext cx="38798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To find a desired buffer: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</a:t>
            </a: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read</a:t>
            </a:r>
            <a:r>
              <a:rPr lang="en-US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lock list head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search for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lock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unlock list head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return (locked) buffer</a:t>
            </a:r>
            <a:endParaRPr lang="en-US" kern="0">
              <a:solidFill>
                <a:srgbClr val="000000"/>
              </a:solidFill>
              <a:latin typeface="Times New Roman"/>
              <a:ea typeface="+mn-ea"/>
              <a:cs typeface="Times New Roman"/>
            </a:endParaRPr>
          </a:p>
        </p:txBody>
      </p:sp>
      <p:sp>
        <p:nvSpPr>
          <p:cNvPr id="10" name="Rectangle 15"/>
          <p:cNvSpPr txBox="1">
            <a:spLocks noChangeArrowheads="1"/>
          </p:cNvSpPr>
          <p:nvPr/>
        </p:nvSpPr>
        <p:spPr bwMode="auto">
          <a:xfrm>
            <a:off x="4278313" y="3306763"/>
            <a:ext cx="47783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To delete a (locked) buffer from list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</a:t>
            </a:r>
            <a:r>
              <a:rPr lang="en-US" sz="2000" kern="0" dirty="0">
                <a:solidFill>
                  <a:srgbClr val="FF3300"/>
                </a:solidFill>
                <a:latin typeface="Times New Roman"/>
                <a:ea typeface="+mn-ea"/>
                <a:cs typeface="Times New Roman"/>
              </a:rPr>
              <a:t>unlock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write lock list head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</a:t>
            </a:r>
            <a:r>
              <a:rPr lang="en-US" sz="2000" kern="0" dirty="0">
                <a:solidFill>
                  <a:srgbClr val="FF3300"/>
                </a:solidFill>
                <a:latin typeface="Times New Roman"/>
                <a:ea typeface="+mn-ea"/>
                <a:cs typeface="Times New Roman"/>
              </a:rPr>
              <a:t>search for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</a:t>
            </a:r>
            <a:r>
              <a:rPr lang="en-US" sz="2000" kern="0" dirty="0">
                <a:solidFill>
                  <a:srgbClr val="FF3300"/>
                </a:solidFill>
                <a:latin typeface="Times New Roman"/>
                <a:ea typeface="+mn-ea"/>
                <a:cs typeface="Times New Roman"/>
              </a:rPr>
              <a:t>lock desired buffer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remove from list</a:t>
            </a:r>
          </a:p>
          <a:p>
            <a:pPr marL="342900" indent="-342900" hangingPunct="0">
              <a:spcBef>
                <a:spcPct val="20000"/>
              </a:spcBef>
              <a:buClr>
                <a:srgbClr val="000000"/>
              </a:buClr>
              <a:buFont typeface="Times New Roman" charset="0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latin typeface="Times New Roman"/>
                <a:ea typeface="+mn-ea"/>
                <a:cs typeface="Times New Roman"/>
              </a:rPr>
              <a:t>		unlock list head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2792413" y="1227138"/>
            <a:ext cx="1062037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buffer</a:t>
            </a:r>
          </a:p>
        </p:txBody>
      </p:sp>
      <p:sp>
        <p:nvSpPr>
          <p:cNvPr id="49164" name="AutoShape 17"/>
          <p:cNvSpPr>
            <a:spLocks noChangeArrowheads="1"/>
          </p:cNvSpPr>
          <p:nvPr/>
        </p:nvSpPr>
        <p:spPr bwMode="auto">
          <a:xfrm>
            <a:off x="6221413" y="1227138"/>
            <a:ext cx="1062037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-52"/>
              <a:buNone/>
              <a:tabLst>
                <a:tab pos="723900" algn="l"/>
              </a:tabLst>
            </a:pPr>
            <a:r>
              <a:rPr lang="en-GB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buffer</a:t>
            </a:r>
          </a:p>
        </p:txBody>
      </p:sp>
      <p:cxnSp>
        <p:nvCxnSpPr>
          <p:cNvPr id="13" name="AutoShape 18"/>
          <p:cNvCxnSpPr>
            <a:cxnSpLocks noChangeShapeType="1"/>
            <a:stCxn id="49160" idx="3"/>
            <a:endCxn id="11" idx="1"/>
          </p:cNvCxnSpPr>
          <p:nvPr/>
        </p:nvCxnSpPr>
        <p:spPr bwMode="auto">
          <a:xfrm>
            <a:off x="2239963" y="1362075"/>
            <a:ext cx="552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4" name="AutoShape 19"/>
          <p:cNvCxnSpPr>
            <a:cxnSpLocks noChangeShapeType="1"/>
            <a:stCxn id="11" idx="3"/>
            <a:endCxn id="5" idx="1"/>
          </p:cNvCxnSpPr>
          <p:nvPr/>
        </p:nvCxnSpPr>
        <p:spPr bwMode="auto">
          <a:xfrm>
            <a:off x="3854450" y="1362075"/>
            <a:ext cx="6143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5" name="AutoShape 20"/>
          <p:cNvCxnSpPr>
            <a:cxnSpLocks noChangeShapeType="1"/>
            <a:stCxn id="5" idx="3"/>
            <a:endCxn id="49164" idx="1"/>
          </p:cNvCxnSpPr>
          <p:nvPr/>
        </p:nvCxnSpPr>
        <p:spPr bwMode="auto">
          <a:xfrm>
            <a:off x="5530850" y="1362075"/>
            <a:ext cx="6905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9168" name="AutoShape 21"/>
          <p:cNvCxnSpPr>
            <a:cxnSpLocks noChangeShapeType="1"/>
            <a:stCxn id="49164" idx="3"/>
          </p:cNvCxnSpPr>
          <p:nvPr/>
        </p:nvCxnSpPr>
        <p:spPr bwMode="auto">
          <a:xfrm flipV="1">
            <a:off x="7283450" y="1358900"/>
            <a:ext cx="690563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01650" y="1706563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list head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must be locked for searching, adding &amp; deleting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4997450" y="1706563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individual buffers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must be locked to perform I/O &amp; other operations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1949450" y="2392363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To avoid deadlock, we must always lock the </a:t>
            </a: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list head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 before we lock an </a:t>
            </a:r>
            <a:r>
              <a:rPr lang="en-US" sz="1800" u="sng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individual buffer</a:t>
            </a:r>
            <a:r>
              <a:rPr lang="en-US" sz="1800">
                <a:latin typeface="Times New Roman" pitchFamily="1" charset="0"/>
                <a:ea typeface="Times New Roman" pitchFamily="1" charset="0"/>
                <a:cs typeface="Times New Roman" pitchFamily="1" charset="0"/>
              </a:rPr>
              <a:t>.</a:t>
            </a:r>
          </a:p>
        </p:txBody>
      </p:sp>
      <p:cxnSp>
        <p:nvCxnSpPr>
          <p:cNvPr id="20" name="AutoShape 29"/>
          <p:cNvCxnSpPr>
            <a:cxnSpLocks noChangeShapeType="1"/>
            <a:stCxn id="11" idx="3"/>
            <a:endCxn id="49164" idx="1"/>
          </p:cNvCxnSpPr>
          <p:nvPr/>
        </p:nvCxnSpPr>
        <p:spPr bwMode="auto">
          <a:xfrm>
            <a:off x="3854450" y="1362075"/>
            <a:ext cx="23669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32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54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5" grpId="0" animBg="1"/>
      <p:bldP spid="5" grpId="1"/>
      <p:bldP spid="5" grpId="2" animBg="1"/>
      <p:bldP spid="5" grpId="3" animBg="1"/>
      <p:bldP spid="6" grpId="0" animBg="1"/>
      <p:bldP spid="6" grpId="1" animBg="1"/>
      <p:bldP spid="7" grpId="0" animBg="1"/>
      <p:bldP spid="7" grpId="1" animBg="1"/>
      <p:bldP spid="11" grpId="0" animBg="1"/>
      <p:bldP spid="11" grpId="1" animBg="1"/>
      <p:bldP spid="17" grpId="0"/>
      <p:bldP spid="18" grpId="0"/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An Example of Breaking Deadlocks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The problem – urban traffic gridlock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“Resource” is the ability to pass through intersection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Deadlock happens when nobody can get through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50180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0181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2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3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4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5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6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2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3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4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5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6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7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8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9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0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25"/>
          <p:cNvSpPr>
            <a:spLocks noChangeShapeType="1"/>
          </p:cNvSpPr>
          <p:nvPr/>
        </p:nvSpPr>
        <p:spPr bwMode="auto">
          <a:xfrm>
            <a:off x="5448300" y="2806700"/>
            <a:ext cx="0" cy="3562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3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1 To Prevent Deadlock</a:t>
            </a:r>
          </a:p>
        </p:txBody>
      </p:sp>
      <p:sp>
        <p:nvSpPr>
          <p:cNvPr id="512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Avoid mutual exclusion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Build overpass bridges for east/west traffic</a:t>
            </a:r>
          </a:p>
        </p:txBody>
      </p:sp>
      <p:sp>
        <p:nvSpPr>
          <p:cNvPr id="51205" name="AutoShape 3"/>
          <p:cNvSpPr>
            <a:spLocks noChangeArrowheads="1"/>
          </p:cNvSpPr>
          <p:nvPr/>
        </p:nvSpPr>
        <p:spPr bwMode="auto">
          <a:xfrm>
            <a:off x="3725863" y="3817938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>
            <a:off x="3725863" y="3451225"/>
            <a:ext cx="15240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7" name="Line 5"/>
          <p:cNvSpPr>
            <a:spLocks noChangeShapeType="1"/>
          </p:cNvSpPr>
          <p:nvPr/>
        </p:nvSpPr>
        <p:spPr bwMode="auto">
          <a:xfrm>
            <a:off x="3727450" y="5718175"/>
            <a:ext cx="15240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8" name="Line 6"/>
          <p:cNvSpPr>
            <a:spLocks noChangeShapeType="1"/>
          </p:cNvSpPr>
          <p:nvPr/>
        </p:nvSpPr>
        <p:spPr bwMode="auto">
          <a:xfrm>
            <a:off x="5641975" y="3817938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09" name="Line 7"/>
          <p:cNvSpPr>
            <a:spLocks noChangeShapeType="1"/>
          </p:cNvSpPr>
          <p:nvPr/>
        </p:nvSpPr>
        <p:spPr bwMode="auto">
          <a:xfrm>
            <a:off x="3338513" y="3817938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 flipV="1">
            <a:off x="5245100" y="319087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1" name="Line 10"/>
          <p:cNvSpPr>
            <a:spLocks noChangeShapeType="1"/>
          </p:cNvSpPr>
          <p:nvPr/>
        </p:nvSpPr>
        <p:spPr bwMode="auto">
          <a:xfrm flipV="1">
            <a:off x="5245100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2" name="Line 11"/>
          <p:cNvSpPr>
            <a:spLocks noChangeShapeType="1"/>
          </p:cNvSpPr>
          <p:nvPr/>
        </p:nvSpPr>
        <p:spPr bwMode="auto">
          <a:xfrm flipV="1">
            <a:off x="3733800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3" name="Line 12"/>
          <p:cNvSpPr>
            <a:spLocks noChangeShapeType="1"/>
          </p:cNvSpPr>
          <p:nvPr/>
        </p:nvSpPr>
        <p:spPr bwMode="auto">
          <a:xfrm flipV="1">
            <a:off x="5641975" y="319087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V="1">
            <a:off x="5641975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V="1">
            <a:off x="3336925" y="5711825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5645150" y="342900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5645150" y="378777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>
            <a:off x="5645150" y="533400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5646738" y="57118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0" name="Line 22"/>
          <p:cNvSpPr>
            <a:spLocks noChangeShapeType="1"/>
          </p:cNvSpPr>
          <p:nvPr/>
        </p:nvSpPr>
        <p:spPr bwMode="auto">
          <a:xfrm>
            <a:off x="3101975" y="53308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221" name="Line 23"/>
          <p:cNvSpPr>
            <a:spLocks noChangeShapeType="1"/>
          </p:cNvSpPr>
          <p:nvPr/>
        </p:nvSpPr>
        <p:spPr bwMode="auto">
          <a:xfrm>
            <a:off x="3103563" y="57197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H="1" flipV="1">
            <a:off x="2057400" y="3595688"/>
            <a:ext cx="1077913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3517900" y="2806700"/>
            <a:ext cx="0" cy="3562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3697288" y="3171825"/>
            <a:ext cx="1587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3336925" y="3171825"/>
            <a:ext cx="1588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3089275" y="3409950"/>
            <a:ext cx="231775" cy="1588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089275" y="3805238"/>
            <a:ext cx="231775" cy="1587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3135313" y="3252788"/>
            <a:ext cx="784225" cy="760412"/>
            <a:chOff x="3135313" y="3227360"/>
            <a:chExt cx="784225" cy="760413"/>
          </a:xfrm>
        </p:grpSpPr>
        <p:sp>
          <p:nvSpPr>
            <p:cNvPr id="34" name="Parallelogram 33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31" name="Block Arc 30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32" name="Block Arc 31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002213" y="3252788"/>
            <a:ext cx="784225" cy="760412"/>
            <a:chOff x="3135313" y="3227360"/>
            <a:chExt cx="784225" cy="760413"/>
          </a:xfrm>
        </p:grpSpPr>
        <p:sp>
          <p:nvSpPr>
            <p:cNvPr id="40" name="Parallelogram 39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41" name="Block Arc 40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42" name="Block Arc 41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5040313" y="5148263"/>
            <a:ext cx="784225" cy="760412"/>
            <a:chOff x="3135313" y="3227360"/>
            <a:chExt cx="784225" cy="760413"/>
          </a:xfrm>
        </p:grpSpPr>
        <p:sp>
          <p:nvSpPr>
            <p:cNvPr id="44" name="Parallelogram 43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45" name="Block Arc 44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46" name="Block Arc 45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3179763" y="5148263"/>
            <a:ext cx="784225" cy="760412"/>
            <a:chOff x="3135313" y="3227360"/>
            <a:chExt cx="784225" cy="760413"/>
          </a:xfrm>
        </p:grpSpPr>
        <p:sp>
          <p:nvSpPr>
            <p:cNvPr id="48" name="Parallelogram 47"/>
            <p:cNvSpPr/>
            <p:nvPr/>
          </p:nvSpPr>
          <p:spPr>
            <a:xfrm>
              <a:off x="3179763" y="3317847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sp>
          <p:nvSpPr>
            <p:cNvPr id="49" name="Block Arc 48"/>
            <p:cNvSpPr/>
            <p:nvPr/>
          </p:nvSpPr>
          <p:spPr>
            <a:xfrm>
              <a:off x="3198813" y="3227360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50" name="Block Arc 49"/>
            <p:cNvSpPr/>
            <p:nvPr/>
          </p:nvSpPr>
          <p:spPr>
            <a:xfrm>
              <a:off x="3135313" y="3621061"/>
              <a:ext cx="720725" cy="366712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51" name="Line 24"/>
          <p:cNvSpPr>
            <a:spLocks noChangeShapeType="1"/>
          </p:cNvSpPr>
          <p:nvPr/>
        </p:nvSpPr>
        <p:spPr bwMode="auto">
          <a:xfrm flipH="1" flipV="1">
            <a:off x="5773738" y="3611563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4972050" y="34147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H="1" flipV="1">
            <a:off x="3919538" y="3603625"/>
            <a:ext cx="1096962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3073400" y="34020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1" name="Line 24"/>
          <p:cNvSpPr>
            <a:spLocks noChangeShapeType="1"/>
          </p:cNvSpPr>
          <p:nvPr/>
        </p:nvSpPr>
        <p:spPr bwMode="auto">
          <a:xfrm flipH="1" flipV="1">
            <a:off x="2057400" y="5500688"/>
            <a:ext cx="1077913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24"/>
          <p:cNvSpPr>
            <a:spLocks noChangeShapeType="1"/>
          </p:cNvSpPr>
          <p:nvPr/>
        </p:nvSpPr>
        <p:spPr bwMode="auto">
          <a:xfrm flipH="1" flipV="1">
            <a:off x="5773738" y="5516563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4972050" y="53197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64" name="Line 24"/>
          <p:cNvSpPr>
            <a:spLocks noChangeShapeType="1"/>
          </p:cNvSpPr>
          <p:nvPr/>
        </p:nvSpPr>
        <p:spPr bwMode="auto">
          <a:xfrm flipH="1" flipV="1">
            <a:off x="3919538" y="5508625"/>
            <a:ext cx="1096962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073400" y="5307013"/>
            <a:ext cx="812800" cy="21113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26" grpId="0" animBg="1"/>
      <p:bldP spid="27" grpId="0" animBg="1"/>
      <p:bldP spid="51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2 To Prevent Deadlock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Make it illegal to enter the intersection if you can’t exit it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Thus, preventing “holding” of the intersection</a:t>
            </a:r>
          </a:p>
        </p:txBody>
      </p:sp>
      <p:sp>
        <p:nvSpPr>
          <p:cNvPr id="52228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2229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0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2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3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4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5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6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7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8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9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0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1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2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3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4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5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6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7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8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1533525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4262438"/>
            <a:ext cx="1588" cy="150177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735388" y="5980113"/>
            <a:ext cx="1516062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4963" y="4238625"/>
            <a:ext cx="0" cy="149860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29013" y="3289300"/>
            <a:ext cx="1587" cy="5984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V="1">
            <a:off x="5451475" y="6145213"/>
            <a:ext cx="1588" cy="4397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2 0.00255 L -0.34809 0.00255 " pathEditMode="relative" ptsTypes="AA">
                                      <p:cBhvr>
                                        <p:cTn id="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11528 L -0.00278 0.25602 " pathEditMode="relative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29 -0.00162 L 0.34896 -0.00347 " pathEditMode="relative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1435 L -0.00052 -0.32546 " pathEditMode="relative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0" grpId="0" animBg="1"/>
      <p:bldP spid="31" grpId="0" animBg="1"/>
      <p:bldP spid="3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3 To Prevent Deadlock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 preemption 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Force some car to pull over to the side</a:t>
            </a:r>
          </a:p>
        </p:txBody>
      </p:sp>
      <p:sp>
        <p:nvSpPr>
          <p:cNvPr id="53252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3253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4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5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6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7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8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59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0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1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2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3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4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5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6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7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8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69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70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71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272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367088" y="3824288"/>
            <a:ext cx="298450" cy="39370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30600" y="3824288"/>
            <a:ext cx="0" cy="387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39 0.00046 C 0.00694 0.01134 0.01267 0.02222 0.01528 0.0375 C 0.01788 0.05278 0.01719 0.07222 0.01667 0.0919 " pathEditMode="relative" ptsTypes="aaA">
                                      <p:cBhvr>
                                        <p:cTn id="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2 -0.00787 L -0.35 -0.00787 " pathEditMode="relative" ptsTypes="AA">
                                      <p:cBhvr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1449 L 0.00105 -0.38449 " pathEditMode="relative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4 0.00046 L 0.3809 0.0004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15208 L 0.00139 0.3669 " pathEditMode="relative" ptsTypes="AA">
                                      <p:cBhvr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1" grpId="0" animBg="1"/>
      <p:bldP spid="30" grpId="0" animBg="1"/>
      <p:bldP spid="30" grpId="1" animBg="1"/>
      <p:bldP spid="30" grpId="2" animBg="1"/>
      <p:bldP spid="25" grpId="0" animBg="1"/>
      <p:bldP spid="25" grpId="1" animBg="1"/>
      <p:bldP spid="25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Using Attack Approach 4 To Prevent Deadlock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 Avoid circular dependencies by decreeing a totally ordered right of way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E.g., North beats West beats South beats East </a:t>
            </a:r>
          </a:p>
        </p:txBody>
      </p:sp>
      <p:sp>
        <p:nvSpPr>
          <p:cNvPr id="54276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8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79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0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1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2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3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4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5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6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7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8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89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0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1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2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3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4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5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296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3857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3530600" y="39243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0.16042 L 0.00105 -0.44931 " pathEditMode="relative" ptsTypes="AA">
                                      <p:cBhvr>
                                        <p:cTn id="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15209 L -0.00278 0.43172 " pathEditMode="relative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11 0.00138 L -0.47344 -0.00047 " pathEditMode="relative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71 0.00394 L 0.46632 0.00394 " pathEditMode="relative" ptsTypes="AA">
                                      <p:cBhvr>
                                        <p:cTn id="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Which Approach Should You Use?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There is no one universal solution to all deadlocks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Fortunately, we don't need one solution for all resources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We only need a solution for each resource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Solve each individual problem any way you can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Make resources sharable wherever possible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Use reservations for commodity resources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Ordered locking or no hold-and-block where possible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 a last resort, leases and lock breaking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OS must prevent deadlocks in all system services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 Applications are responsible for their own behavior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One More Deadlock “Solution”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Ignore the problem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In many cases, deadlocks are very improbable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Doing anything to avoid or prevent them might be very expensive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So just forget about them and hope for the best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But what if the best doesn’t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 Detection and Recovery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Allow deadlocks to occur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Detect them once they have happened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Preferably as soon as possible after they occur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Do something to break the deadlock and allow someone to make progress</a:t>
            </a:r>
          </a:p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Is this a good approach?</a:t>
            </a:r>
          </a:p>
          <a:p>
            <a:pPr lvl="1"/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Either in general or when you don’t want to avoid or prevent deadlocks?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50" y="503238"/>
            <a:ext cx="77914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72480" y="14402"/>
            <a:ext cx="780912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>
                <a:solidFill>
                  <a:schemeClr val="tx1"/>
                </a:solidFill>
              </a:rPr>
              <a:t>The Dining Philosophers Problem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161760" y="1559606"/>
            <a:ext cx="2105940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Philosophers eat whenever they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choose to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79140" y="3221619"/>
            <a:ext cx="2245519" cy="103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A philosopher needs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/>
              <a:t>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wo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forks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to eat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/>
              <a:t>p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asta, but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must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 pick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 smtClean="0"/>
              <a:t>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hem</a:t>
            </a:r>
            <a:r>
              <a:rPr lang="en-GB" dirty="0" smtClean="0"/>
              <a:t> up 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one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at a time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779521" y="5135580"/>
            <a:ext cx="1731243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/>
              <a:t>T</a:t>
            </a: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he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problem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demands an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u="sng" dirty="0">
                <a:solidFill>
                  <a:schemeClr val="tx1"/>
                </a:solidFill>
                <a:latin typeface="Arial" charset="0"/>
              </a:rPr>
              <a:t>absolute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 solution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08321" y="1562565"/>
            <a:ext cx="1923604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Five philosophers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five plates of pasta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  <a:tab pos="196994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five forks</a:t>
            </a: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3535200" y="2461219"/>
            <a:ext cx="2626560" cy="2626836"/>
          </a:xfrm>
          <a:prstGeom prst="ellipse">
            <a:avLst/>
          </a:prstGeom>
          <a:solidFill>
            <a:srgbClr val="99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4710240" y="2599473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5608800" y="3290746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5401440" y="4258527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4019040" y="4327655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3673440" y="3359873"/>
            <a:ext cx="414720" cy="4147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848480" y="4465909"/>
            <a:ext cx="138240" cy="483891"/>
            <a:chOff x="2839" y="3821"/>
            <a:chExt cx="96" cy="336"/>
          </a:xfrm>
        </p:grpSpPr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rot="4227474">
            <a:off x="3846233" y="3878353"/>
            <a:ext cx="138255" cy="483840"/>
            <a:chOff x="2839" y="3821"/>
            <a:chExt cx="96" cy="336"/>
          </a:xfrm>
        </p:grpSpPr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 rot="-4758505">
            <a:off x="5781593" y="3740099"/>
            <a:ext cx="138255" cy="483840"/>
            <a:chOff x="2839" y="3821"/>
            <a:chExt cx="96" cy="336"/>
          </a:xfrm>
        </p:grpSpPr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Line 29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Line 30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Line 31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 rot="-8586074">
            <a:off x="5401440" y="2772291"/>
            <a:ext cx="138240" cy="483891"/>
            <a:chOff x="2839" y="3821"/>
            <a:chExt cx="96" cy="336"/>
          </a:xfrm>
        </p:grpSpPr>
        <p:sp>
          <p:nvSpPr>
            <p:cNvPr id="13345" name="Line 33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Line 37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 rot="-13676482">
            <a:off x="4122713" y="2772317"/>
            <a:ext cx="138255" cy="483840"/>
            <a:chOff x="2839" y="3821"/>
            <a:chExt cx="96" cy="336"/>
          </a:xfrm>
        </p:grpSpPr>
        <p:sp>
          <p:nvSpPr>
            <p:cNvPr id="13351" name="Line 39"/>
            <p:cNvSpPr>
              <a:spLocks noChangeShapeType="1"/>
            </p:cNvSpPr>
            <p:nvPr/>
          </p:nvSpPr>
          <p:spPr bwMode="auto">
            <a:xfrm>
              <a:off x="2887" y="3917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2839" y="3917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>
              <a:off x="2839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Line 42"/>
            <p:cNvSpPr>
              <a:spLocks noChangeShapeType="1"/>
            </p:cNvSpPr>
            <p:nvPr/>
          </p:nvSpPr>
          <p:spPr bwMode="auto">
            <a:xfrm>
              <a:off x="2935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43"/>
            <p:cNvSpPr>
              <a:spLocks noChangeShapeType="1"/>
            </p:cNvSpPr>
            <p:nvPr/>
          </p:nvSpPr>
          <p:spPr bwMode="auto">
            <a:xfrm>
              <a:off x="2887" y="3821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6" name="Oval 44"/>
          <p:cNvSpPr>
            <a:spLocks noChangeArrowheads="1"/>
          </p:cNvSpPr>
          <p:nvPr/>
        </p:nvSpPr>
        <p:spPr bwMode="auto">
          <a:xfrm>
            <a:off x="4118400" y="4435666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57" name="Oval 45"/>
          <p:cNvSpPr>
            <a:spLocks noChangeArrowheads="1"/>
          </p:cNvSpPr>
          <p:nvPr/>
        </p:nvSpPr>
        <p:spPr bwMode="auto">
          <a:xfrm>
            <a:off x="5509440" y="4366538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58" name="Oval 46"/>
          <p:cNvSpPr>
            <a:spLocks noChangeArrowheads="1"/>
          </p:cNvSpPr>
          <p:nvPr/>
        </p:nvSpPr>
        <p:spPr bwMode="auto">
          <a:xfrm>
            <a:off x="5708160" y="3400197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59" name="Oval 47"/>
          <p:cNvSpPr>
            <a:spLocks noChangeArrowheads="1"/>
          </p:cNvSpPr>
          <p:nvPr/>
        </p:nvSpPr>
        <p:spPr bwMode="auto">
          <a:xfrm>
            <a:off x="4809600" y="2700284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360" name="Oval 48"/>
          <p:cNvSpPr>
            <a:spLocks noChangeArrowheads="1"/>
          </p:cNvSpPr>
          <p:nvPr/>
        </p:nvSpPr>
        <p:spPr bwMode="auto">
          <a:xfrm>
            <a:off x="3772800" y="3467884"/>
            <a:ext cx="207360" cy="20738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4364640" y="1908201"/>
            <a:ext cx="1036800" cy="483891"/>
            <a:chOff x="3031" y="1325"/>
            <a:chExt cx="720" cy="336"/>
          </a:xfrm>
        </p:grpSpPr>
        <p:sp>
          <p:nvSpPr>
            <p:cNvPr id="13361" name="Oval 49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2" name="Oval 50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2"/>
          <p:cNvGrpSpPr>
            <a:grpSpLocks/>
          </p:cNvGrpSpPr>
          <p:nvPr/>
        </p:nvGrpSpPr>
        <p:grpSpPr bwMode="auto">
          <a:xfrm rot="-25975507">
            <a:off x="2705706" y="3221644"/>
            <a:ext cx="1036909" cy="483840"/>
            <a:chOff x="3031" y="1325"/>
            <a:chExt cx="720" cy="336"/>
          </a:xfrm>
        </p:grpSpPr>
        <p:sp>
          <p:nvSpPr>
            <p:cNvPr id="13365" name="Oval 53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6" name="Oval 54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 rot="13369013">
            <a:off x="3258720" y="4811546"/>
            <a:ext cx="1036800" cy="483891"/>
            <a:chOff x="3031" y="1325"/>
            <a:chExt cx="720" cy="336"/>
          </a:xfrm>
        </p:grpSpPr>
        <p:sp>
          <p:nvSpPr>
            <p:cNvPr id="13368" name="Oval 56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Oval 57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58"/>
          <p:cNvGrpSpPr>
            <a:grpSpLocks/>
          </p:cNvGrpSpPr>
          <p:nvPr/>
        </p:nvGrpSpPr>
        <p:grpSpPr bwMode="auto">
          <a:xfrm rot="-13562033">
            <a:off x="5677866" y="4673316"/>
            <a:ext cx="1036909" cy="483840"/>
            <a:chOff x="3031" y="1325"/>
            <a:chExt cx="720" cy="336"/>
          </a:xfrm>
        </p:grpSpPr>
        <p:sp>
          <p:nvSpPr>
            <p:cNvPr id="13371" name="Oval 59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2" name="Oval 60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1"/>
          <p:cNvGrpSpPr>
            <a:grpSpLocks/>
          </p:cNvGrpSpPr>
          <p:nvPr/>
        </p:nvGrpSpPr>
        <p:grpSpPr bwMode="auto">
          <a:xfrm rot="4089296">
            <a:off x="5954346" y="3014262"/>
            <a:ext cx="1036909" cy="483840"/>
            <a:chOff x="3031" y="1325"/>
            <a:chExt cx="720" cy="336"/>
          </a:xfrm>
        </p:grpSpPr>
        <p:sp>
          <p:nvSpPr>
            <p:cNvPr id="13374" name="Oval 62"/>
            <p:cNvSpPr>
              <a:spLocks noChangeArrowheads="1"/>
            </p:cNvSpPr>
            <p:nvPr/>
          </p:nvSpPr>
          <p:spPr bwMode="auto">
            <a:xfrm>
              <a:off x="3031" y="1325"/>
              <a:ext cx="720" cy="288"/>
            </a:xfrm>
            <a:prstGeom prst="ellipse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Oval 63"/>
            <p:cNvSpPr>
              <a:spLocks noChangeArrowheads="1"/>
            </p:cNvSpPr>
            <p:nvPr/>
          </p:nvSpPr>
          <p:spPr bwMode="auto">
            <a:xfrm>
              <a:off x="3271" y="1325"/>
              <a:ext cx="288" cy="3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76" name="Text Box 64"/>
          <p:cNvSpPr txBox="1">
            <a:spLocks noChangeArrowheads="1"/>
          </p:cNvSpPr>
          <p:nvPr/>
        </p:nvSpPr>
        <p:spPr bwMode="auto">
          <a:xfrm>
            <a:off x="977761" y="5088055"/>
            <a:ext cx="2104204" cy="77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 smtClean="0">
                <a:solidFill>
                  <a:schemeClr val="tx1"/>
                </a:solidFill>
                <a:latin typeface="Arial" charset="0"/>
              </a:rPr>
              <a:t>Philosophers will 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not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negotiate with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45000"/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chemeClr val="tx1"/>
                </a:solidFill>
                <a:latin typeface="Arial" charset="0"/>
              </a:rPr>
              <a:t>one-another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Implementing Deadlock Detection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To detect all deadlocks, need to identify all resources that can be locked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Must maintain wait-for graph or equivalent structure</a:t>
            </a:r>
          </a:p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When lock requested, structure is updated and checked for deadlock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In which case, might it not be better just to reject the lock request?</a:t>
            </a:r>
          </a:p>
          <a:p>
            <a:pPr lvl="1"/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And not let the requester block?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8874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" charset="0"/>
                <a:ea typeface="ＭＳ Ｐゴシック" pitchFamily="1" charset="-128"/>
              </a:rPr>
              <a:t>Dealing With General Synchronization Bugs</a:t>
            </a:r>
            <a:br>
              <a:rPr lang="en-US" dirty="0" smtClean="0">
                <a:latin typeface="Times New Roman" pitchFamily="1" charset="0"/>
                <a:ea typeface="ＭＳ Ｐゴシック" pitchFamily="1" charset="-128"/>
              </a:rPr>
            </a:br>
            <a:endParaRPr lang="en-US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457200" y="1846263"/>
            <a:ext cx="8229600" cy="4525962"/>
          </a:xfrm>
        </p:spPr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Deadlock detection seldom makes sense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It is extremely complex to implement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Only detects true deadlocks for a known resource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Not always clear cut what you should do if you detect one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Service/application </a:t>
            </a:r>
            <a:r>
              <a:rPr lang="en-GB" sz="2800" i="1" dirty="0" smtClean="0">
                <a:latin typeface="Times New Roman" pitchFamily="1" charset="0"/>
                <a:ea typeface="ＭＳ Ｐゴシック" pitchFamily="1" charset="-128"/>
              </a:rPr>
              <a:t>health monitoring</a:t>
            </a:r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 is better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Monitor application progress/submit test transactions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If response takes too long, declare service “hung”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Health monitoring is easy to implement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It can detect a wide range of problems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Deadlocks, live-locks, infinite loops &amp; waits, crashes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7050" y="517524"/>
            <a:ext cx="5505450" cy="13493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4064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Related Problems Health Monitoring Can Handle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790700"/>
            <a:ext cx="8229600" cy="4525963"/>
          </a:xfrm>
        </p:spPr>
        <p:txBody>
          <a:bodyPr/>
          <a:lstStyle/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Live-lock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Process is running, but won't free R1 until it gets message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Process that will send the message is blocked for R1</a:t>
            </a: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Sleeping Beauty, waiting for “Prince Charming”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A process is blocked, awaiting some completion that will never happen</a:t>
            </a: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Priority inversion hangs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Which we talked about before</a:t>
            </a:r>
            <a:endParaRPr lang="en-GB" sz="2400" dirty="0" smtClean="0">
              <a:latin typeface="Times New Roman" pitchFamily="1" charset="0"/>
              <a:ea typeface="ＭＳ Ｐゴシック" pitchFamily="1" charset="-128"/>
            </a:endParaRP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None of these is a true deadlock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Wouldn't be found by a deadlock detection algorithm</a:t>
            </a:r>
          </a:p>
          <a:p>
            <a:pPr lvl="1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But all leave the system just as hung as a deadlock</a:t>
            </a:r>
          </a:p>
          <a:p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Health monitoring handles them</a:t>
            </a:r>
          </a:p>
          <a:p>
            <a:endParaRPr lang="en-US" sz="24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How To Monitor Process Health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Look for obvious failures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Process exits or core dumps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Passive observation to detect hangs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Is process consuming CPU time, or is it blocked?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Is process doing network and/or disk I/O?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External health monitoring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“Pings”, null requests, standard test requests</a:t>
            </a:r>
          </a:p>
          <a:p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Internal instrumentation</a:t>
            </a:r>
          </a:p>
          <a:p>
            <a:pPr lvl="1"/>
            <a:r>
              <a:rPr lang="en-GB" smtClean="0">
                <a:latin typeface="Times New Roman" pitchFamily="1" charset="0"/>
                <a:ea typeface="ＭＳ Ｐゴシック" pitchFamily="1" charset="-128"/>
              </a:rPr>
              <a:t>White box audits, exercisers, and monitoring</a:t>
            </a:r>
          </a:p>
          <a:p>
            <a:endParaRPr lang="en-US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4572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What To Do With “Unhealthy” Processes?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Kill and restart “all of the affected software”</a:t>
            </a:r>
          </a:p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How many and which processes to kill?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As many as necessary, but as few as possible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 hung processes may not be the ones that are broken</a:t>
            </a:r>
          </a:p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How will kills and restarts affect current clients?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That depends on the service APIs and/or protocols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Apps must be designed for cold/warm/partial restarts</a:t>
            </a:r>
          </a:p>
          <a:p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Highly available systems define restart groups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Groups of processes to be started/killed as a group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Define inter-group dependencies (restart B after A)</a:t>
            </a:r>
          </a:p>
          <a:p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Failure Recovery Methodology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Retry if possible ... but not forever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Client should not be kept waiting indefinitely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Resources are being held while waiting to retry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Roll-back failed operations and return an error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Continue with reduced capacity or functionality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Accept requests you can handle, reject those you can't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Automatic restarts (cold, warm, partial)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Escalation mechanisms for failed recoveries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Restart more groups, reboot more machines</a:t>
            </a:r>
            <a:endParaRPr lang="en-US" sz="24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Synchronization Easier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Locks, semaphores, </a:t>
            </a:r>
            <a:r>
              <a:rPr lang="en-US" dirty="0" err="1" smtClean="0"/>
              <a:t>mutexes</a:t>
            </a:r>
            <a:r>
              <a:rPr lang="en-US" dirty="0" smtClean="0"/>
              <a:t> are hard to use correctly</a:t>
            </a:r>
          </a:p>
          <a:p>
            <a:pPr lvl="1"/>
            <a:r>
              <a:rPr lang="en-US" dirty="0" smtClean="0"/>
              <a:t>Might not be used when needed</a:t>
            </a:r>
          </a:p>
          <a:p>
            <a:pPr lvl="1"/>
            <a:r>
              <a:rPr lang="en-US" dirty="0" smtClean="0"/>
              <a:t>Might be used incorrectly</a:t>
            </a:r>
          </a:p>
          <a:p>
            <a:pPr lvl="1"/>
            <a:r>
              <a:rPr lang="en-US" dirty="0" smtClean="0"/>
              <a:t>Might lead to deadlock, </a:t>
            </a:r>
            <a:r>
              <a:rPr lang="en-US" dirty="0" err="1" smtClean="0"/>
              <a:t>livelock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We need to make synchronization easier for programmers</a:t>
            </a:r>
          </a:p>
          <a:p>
            <a:pPr lvl="1"/>
            <a:r>
              <a:rPr lang="en-US" dirty="0" smtClean="0"/>
              <a:t>But how?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identify shared resources</a:t>
            </a:r>
          </a:p>
          <a:p>
            <a:pPr lvl="1"/>
            <a:r>
              <a:rPr lang="en-US" dirty="0" smtClean="0"/>
              <a:t>Objects whose methods may require serialization</a:t>
            </a:r>
          </a:p>
          <a:p>
            <a:r>
              <a:rPr lang="en-US" dirty="0" smtClean="0"/>
              <a:t>We write code to operate on those objects</a:t>
            </a:r>
          </a:p>
          <a:p>
            <a:pPr lvl="1"/>
            <a:r>
              <a:rPr lang="en-US" dirty="0" smtClean="0"/>
              <a:t>Just write the code</a:t>
            </a:r>
          </a:p>
          <a:p>
            <a:pPr lvl="1"/>
            <a:r>
              <a:rPr lang="en-US" dirty="0" smtClean="0"/>
              <a:t>Assume all critical sections will be serialized</a:t>
            </a:r>
          </a:p>
          <a:p>
            <a:r>
              <a:rPr lang="en-US" dirty="0" smtClean="0"/>
              <a:t>Complier generates the serialization</a:t>
            </a:r>
          </a:p>
          <a:p>
            <a:pPr lvl="1"/>
            <a:r>
              <a:rPr lang="en-US" dirty="0" smtClean="0"/>
              <a:t>Automatically generated locks and releases</a:t>
            </a:r>
          </a:p>
          <a:p>
            <a:pPr lvl="1"/>
            <a:r>
              <a:rPr lang="en-US" dirty="0" smtClean="0"/>
              <a:t>Using appropriate mechanisms</a:t>
            </a:r>
          </a:p>
          <a:p>
            <a:pPr lvl="1"/>
            <a:r>
              <a:rPr lang="en-US" dirty="0" smtClean="0"/>
              <a:t>Correct code in all required places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 – Protected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Each monitor </a:t>
            </a:r>
            <a:r>
              <a:rPr lang="en-GB" u="sng" dirty="0" smtClean="0"/>
              <a:t>class</a:t>
            </a:r>
            <a:r>
              <a:rPr lang="en-GB" dirty="0" smtClean="0"/>
              <a:t> has a semaphore</a:t>
            </a:r>
          </a:p>
          <a:p>
            <a:pPr lvl="1"/>
            <a:r>
              <a:rPr lang="en-GB" dirty="0" smtClean="0"/>
              <a:t>Automatically acquired on method invocation</a:t>
            </a:r>
          </a:p>
          <a:p>
            <a:pPr lvl="1"/>
            <a:r>
              <a:rPr lang="en-GB" dirty="0" smtClean="0"/>
              <a:t>Automatically released on method return</a:t>
            </a:r>
          </a:p>
          <a:p>
            <a:pPr lvl="1"/>
            <a:r>
              <a:rPr lang="en-GB" dirty="0" smtClean="0"/>
              <a:t>Automatically released/acquired around CV waits</a:t>
            </a:r>
          </a:p>
          <a:p>
            <a:r>
              <a:rPr lang="en-GB" dirty="0" smtClean="0"/>
              <a:t>Good encapsulation</a:t>
            </a:r>
          </a:p>
          <a:p>
            <a:pPr lvl="1"/>
            <a:r>
              <a:rPr lang="en-GB" dirty="0" smtClean="0"/>
              <a:t>Developers need not identify critical sections</a:t>
            </a:r>
          </a:p>
          <a:p>
            <a:pPr lvl="1"/>
            <a:r>
              <a:rPr lang="en-GB" dirty="0" smtClean="0"/>
              <a:t>Clients need not be concerned with locking</a:t>
            </a:r>
          </a:p>
          <a:p>
            <a:pPr lvl="1"/>
            <a:r>
              <a:rPr lang="en-GB" dirty="0" smtClean="0"/>
              <a:t>Protection is completely automatic</a:t>
            </a:r>
          </a:p>
          <a:p>
            <a:r>
              <a:rPr lang="en-GB" dirty="0" smtClean="0"/>
              <a:t>High confidence of adequate protection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073150" y="503238"/>
            <a:ext cx="69786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5680" y="1614760"/>
            <a:ext cx="8432640" cy="451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monitor </a:t>
            </a:r>
            <a:r>
              <a:rPr lang="en-US" dirty="0" err="1" smtClean="0">
                <a:latin typeface="Arial" charset="0"/>
              </a:rPr>
              <a:t>CheckBook</a:t>
            </a:r>
            <a:r>
              <a:rPr lang="en-US" dirty="0" smtClean="0">
                <a:latin typeface="Arial" charset="0"/>
              </a:rPr>
              <a:t>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// class is locked when </a:t>
            </a:r>
            <a:r>
              <a:rPr lang="en-US" u="sng" dirty="0" smtClean="0">
                <a:latin typeface="Arial" charset="0"/>
              </a:rPr>
              <a:t>any</a:t>
            </a:r>
            <a:r>
              <a:rPr lang="en-US" dirty="0" smtClean="0">
                <a:latin typeface="Arial" charset="0"/>
              </a:rPr>
              <a:t> method is invoked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private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public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balance()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return(balance);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public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debit(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amount)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balance -= amount;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 balance)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}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21761" y="79209"/>
            <a:ext cx="8690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>
                <a:solidFill>
                  <a:schemeClr val="tx1"/>
                </a:solidFill>
              </a:rPr>
              <a:t>Monitors:</a:t>
            </a:r>
            <a:r>
              <a:rPr lang="en-GB" dirty="0" smtClean="0">
                <a:solidFill>
                  <a:schemeClr val="tx1"/>
                </a:solidFill>
              </a:rPr>
              <a:t> Use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Dining Philosophers and Deadlock</a:t>
            </a:r>
            <a:endParaRPr lang="en-GB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problem is the </a:t>
            </a:r>
            <a:r>
              <a:rPr lang="en-GB" dirty="0"/>
              <a:t>classical illustration of deadlocking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was created to illustrate deadlock problems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is a very artificial problem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was carefully designed to cause deadlocks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hanging </a:t>
            </a:r>
            <a:r>
              <a:rPr lang="en-GB" dirty="0"/>
              <a:t>the </a:t>
            </a:r>
            <a:r>
              <a:rPr lang="en-GB" dirty="0" smtClean="0"/>
              <a:t>rules eliminates </a:t>
            </a:r>
            <a:r>
              <a:rPr lang="en-GB" dirty="0"/>
              <a:t>deadlocks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then it couldn't be used to illustrate </a:t>
            </a:r>
            <a:r>
              <a:rPr lang="en-GB" dirty="0" smtClean="0"/>
              <a:t>deadlocks</a:t>
            </a:r>
          </a:p>
          <a:p>
            <a:pPr lvl="1"/>
            <a:r>
              <a:rPr lang="en-GB" dirty="0" smtClean="0"/>
              <a:t>Actually, one point of it is to see how changing the rules solves the problem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Monitors:</a:t>
            </a:r>
            <a:r>
              <a:rPr lang="en-GB" dirty="0" smtClean="0"/>
              <a:t> Simplicity </a:t>
            </a:r>
            <a:r>
              <a:rPr lang="en-GB" dirty="0"/>
              <a:t>vs.</a:t>
            </a:r>
            <a:r>
              <a:rPr lang="en-GB" dirty="0" smtClean="0"/>
              <a:t> Performance</a:t>
            </a:r>
            <a:endParaRPr lang="en-GB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</a:t>
            </a:r>
            <a:r>
              <a:rPr lang="en-GB" dirty="0" smtClean="0"/>
              <a:t>onitor </a:t>
            </a:r>
            <a:r>
              <a:rPr lang="en-GB" dirty="0"/>
              <a:t>locking is very conservative</a:t>
            </a:r>
            <a:endParaRPr lang="en-GB" dirty="0" smtClean="0"/>
          </a:p>
          <a:p>
            <a:pPr lvl="1"/>
            <a:r>
              <a:rPr lang="en-GB" dirty="0"/>
              <a:t>L</a:t>
            </a:r>
            <a:r>
              <a:rPr lang="en-GB" dirty="0" smtClean="0"/>
              <a:t>ock </a:t>
            </a:r>
            <a:r>
              <a:rPr lang="en-GB" dirty="0"/>
              <a:t>the entire</a:t>
            </a:r>
            <a:r>
              <a:rPr lang="en-GB" dirty="0" smtClean="0"/>
              <a:t> object on </a:t>
            </a:r>
            <a:r>
              <a:rPr lang="en-GB" u="sng" dirty="0" smtClean="0"/>
              <a:t>any</a:t>
            </a:r>
            <a:r>
              <a:rPr lang="en-GB" dirty="0" smtClean="0"/>
              <a:t> method</a:t>
            </a:r>
          </a:p>
          <a:p>
            <a:pPr lvl="1"/>
            <a:r>
              <a:rPr lang="en-GB" dirty="0"/>
              <a:t>L</a:t>
            </a:r>
            <a:r>
              <a:rPr lang="en-GB" dirty="0" smtClean="0"/>
              <a:t>ock </a:t>
            </a:r>
            <a:r>
              <a:rPr lang="en-GB" dirty="0"/>
              <a:t>for entire duration of any method invocations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can create performance problems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eliminate conflicts by eliminating parallelism</a:t>
            </a:r>
            <a:endParaRPr lang="en-GB" dirty="0" smtClean="0"/>
          </a:p>
          <a:p>
            <a:pPr lvl="1"/>
            <a:r>
              <a:rPr lang="en-GB" dirty="0" smtClean="0"/>
              <a:t>If </a:t>
            </a:r>
            <a:r>
              <a:rPr lang="en-GB" dirty="0"/>
              <a:t>a thread blocks in a monitor a convoy can form</a:t>
            </a:r>
            <a:endParaRPr lang="en-GB" dirty="0" smtClean="0"/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/>
              <a:t>F</a:t>
            </a:r>
            <a:r>
              <a:rPr lang="en-GB" dirty="0" smtClean="0"/>
              <a:t>ine</a:t>
            </a:r>
            <a:r>
              <a:rPr lang="en-GB" dirty="0"/>
              <a:t>-grained locking is difficult and error prone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oarse</a:t>
            </a:r>
            <a:r>
              <a:rPr lang="en-GB" dirty="0"/>
              <a:t>-grained locking creates bottle-necks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  <a:p>
            <a:pPr lvl="1"/>
            <a:r>
              <a:rPr lang="en-US" dirty="0" smtClean="0"/>
              <a:t>Complete mutual exclusion is assured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Semaphore queue prevents starvation</a:t>
            </a:r>
          </a:p>
          <a:p>
            <a:r>
              <a:rPr lang="en-US" dirty="0" smtClean="0"/>
              <a:t>Progress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Inter-class dependencies can cause deadlocks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Coarse grained locking is not scalable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Java Synchronized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/>
          <a:lstStyle/>
          <a:p>
            <a:r>
              <a:rPr lang="en-US" dirty="0" smtClean="0"/>
              <a:t>Each </a:t>
            </a:r>
            <a:r>
              <a:rPr lang="en-US" u="sng" dirty="0" smtClean="0"/>
              <a:t>object</a:t>
            </a:r>
            <a:r>
              <a:rPr lang="en-US" dirty="0" smtClean="0"/>
              <a:t> has an associated </a:t>
            </a:r>
            <a:r>
              <a:rPr lang="en-US" dirty="0" err="1" smtClean="0"/>
              <a:t>mutex</a:t>
            </a:r>
            <a:endParaRPr lang="en-US" dirty="0" smtClean="0"/>
          </a:p>
          <a:p>
            <a:pPr lvl="1"/>
            <a:r>
              <a:rPr lang="en-US" dirty="0" smtClean="0"/>
              <a:t>Acquired before calling a synchronized method</a:t>
            </a:r>
          </a:p>
          <a:p>
            <a:pPr lvl="2"/>
            <a:r>
              <a:rPr lang="en-US" dirty="0" smtClean="0"/>
              <a:t>Not all object methods need be synchronized</a:t>
            </a:r>
          </a:p>
          <a:p>
            <a:pPr lvl="1"/>
            <a:r>
              <a:rPr lang="en-US" dirty="0" smtClean="0"/>
              <a:t>Nested calls (by same thread) do not reacquire</a:t>
            </a:r>
          </a:p>
          <a:p>
            <a:pPr lvl="1"/>
            <a:r>
              <a:rPr lang="en-US" dirty="0" smtClean="0"/>
              <a:t>Automatically released upon final return</a:t>
            </a:r>
          </a:p>
          <a:p>
            <a:r>
              <a:rPr lang="en-US" dirty="0" smtClean="0"/>
              <a:t>Static synchronized methods lock class </a:t>
            </a:r>
            <a:r>
              <a:rPr lang="en-US" dirty="0" err="1" smtClean="0"/>
              <a:t>mutex</a:t>
            </a:r>
            <a:endParaRPr lang="en-US" dirty="0" smtClean="0"/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Finer lock granularity, reduced deadlock risk</a:t>
            </a:r>
          </a:p>
          <a:p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Developer must identify serialized methods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50950" y="503238"/>
            <a:ext cx="66738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2680" y="1614760"/>
            <a:ext cx="8432640" cy="493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945" tIns="41473" rIns="82945" bIns="41473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class </a:t>
            </a:r>
            <a:r>
              <a:rPr lang="en-US" dirty="0" err="1" smtClean="0">
                <a:latin typeface="Arial" charset="0"/>
              </a:rPr>
              <a:t>CheckBook</a:t>
            </a:r>
            <a:r>
              <a:rPr lang="en-US" dirty="0" smtClean="0">
                <a:latin typeface="Arial" charset="0"/>
              </a:rPr>
              <a:t> {</a:t>
            </a:r>
            <a:endParaRPr lang="en-U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private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//object not locked when this method is invoked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	</a:t>
            </a:r>
            <a:r>
              <a:rPr lang="en-US" dirty="0" smtClean="0">
                <a:latin typeface="Arial" charset="0"/>
              </a:rPr>
              <a:t>public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balance()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return(balance);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// object </a:t>
            </a:r>
            <a:r>
              <a:rPr lang="en-US" u="sng" dirty="0" smtClean="0">
                <a:latin typeface="Arial" charset="0"/>
              </a:rPr>
              <a:t>is</a:t>
            </a:r>
            <a:r>
              <a:rPr lang="en-US" dirty="0" smtClean="0">
                <a:latin typeface="Arial" charset="0"/>
              </a:rPr>
              <a:t> locked when this method is invoked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public synchronized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debit(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amount) {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balance -= amount;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	return( balance)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	}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}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21761" y="472909"/>
            <a:ext cx="8690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Using Java Synchronized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Methods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Evaluating Java Synchronized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  <a:p>
            <a:pPr lvl="1"/>
            <a:r>
              <a:rPr lang="en-US" dirty="0" smtClean="0">
                <a:solidFill>
                  <a:srgbClr val="FFC000"/>
                </a:solidFill>
              </a:rPr>
              <a:t>Correct if developer chose the right methods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Priority thread scheduling (potential starvation)</a:t>
            </a:r>
          </a:p>
          <a:p>
            <a:r>
              <a:rPr lang="en-US" dirty="0" smtClean="0"/>
              <a:t>Progress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Multithread deadlocks possible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Fine grained (per object) locking</a:t>
            </a:r>
          </a:p>
          <a:p>
            <a:pPr lvl="1"/>
            <a:r>
              <a:rPr lang="en-US" dirty="0" smtClean="0"/>
              <a:t>Selecting which methods to synchronize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Why Are Deadlocks Important?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351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A major peril in cooperating parallel processes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are relatively common in complex applications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result in catastrophic system failures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Finding them through debugging is very difficult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happen intermittently and are hard to diagnose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They are much easier to prevent at design time</a:t>
            </a:r>
          </a:p>
          <a:p>
            <a:r>
              <a:rPr lang="en-GB" sz="2800" smtClean="0">
                <a:latin typeface="Times New Roman" pitchFamily="1" charset="0"/>
                <a:ea typeface="ＭＳ Ｐゴシック" pitchFamily="1" charset="-128"/>
              </a:rPr>
              <a:t>Once you understand them, you can avoid them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Most deadlocks result from careless/ignorant design</a:t>
            </a:r>
          </a:p>
          <a:p>
            <a:pPr lvl="1"/>
            <a:r>
              <a:rPr lang="en-GB" sz="2400" smtClean="0">
                <a:latin typeface="Times New Roman" pitchFamily="1" charset="0"/>
                <a:ea typeface="ＭＳ Ｐゴシック" pitchFamily="1" charset="-128"/>
              </a:rPr>
              <a:t>An ounce of prevention is worth a pound of cure</a:t>
            </a:r>
          </a:p>
          <a:p>
            <a:endParaRPr lang="en-US" sz="280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Deadlocks May Not Be Obvious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Process resource needs are ever-changing</a:t>
            </a:r>
          </a:p>
          <a:p>
            <a:pPr lvl="1"/>
            <a:r>
              <a:rPr lang="en-US" dirty="0" smtClean="0"/>
              <a:t>Depending on what data they are operating on</a:t>
            </a:r>
          </a:p>
          <a:p>
            <a:pPr lvl="1"/>
            <a:r>
              <a:rPr lang="en-US" dirty="0" smtClean="0"/>
              <a:t>Depending on where in computation they are</a:t>
            </a:r>
          </a:p>
          <a:p>
            <a:pPr lvl="1"/>
            <a:r>
              <a:rPr lang="en-US" dirty="0" smtClean="0"/>
              <a:t>Depending on what errors have happened</a:t>
            </a:r>
          </a:p>
          <a:p>
            <a:r>
              <a:rPr lang="en-US" dirty="0" smtClean="0"/>
              <a:t>Modern software depends on many services</a:t>
            </a:r>
          </a:p>
          <a:p>
            <a:pPr lvl="1"/>
            <a:r>
              <a:rPr lang="en-US" dirty="0" smtClean="0"/>
              <a:t>Most of which are ignorant of one another</a:t>
            </a:r>
          </a:p>
          <a:p>
            <a:pPr lvl="1"/>
            <a:r>
              <a:rPr lang="en-US" dirty="0" smtClean="0"/>
              <a:t>Each of which requires numerous resources</a:t>
            </a:r>
          </a:p>
          <a:p>
            <a:r>
              <a:rPr lang="en-US" dirty="0" smtClean="0"/>
              <a:t>Services encapsulate much complexity</a:t>
            </a:r>
          </a:p>
          <a:p>
            <a:pPr lvl="1"/>
            <a:r>
              <a:rPr lang="en-US" dirty="0" smtClean="0"/>
              <a:t>We do not know what resources they require</a:t>
            </a:r>
          </a:p>
          <a:p>
            <a:pPr lvl="1"/>
            <a:r>
              <a:rPr lang="en-US" dirty="0" smtClean="0"/>
              <a:t>We do not know when/how they are serialized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44500" y="3937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Deadlocks and Different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Resource Types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Commodity Resources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Clients need an amount of it (e.g., memory)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Deadlocks result from over-commitment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Avoidance can be done in resource manager</a:t>
            </a:r>
          </a:p>
          <a:p>
            <a:r>
              <a:rPr lang="en-GB" sz="2800" dirty="0" smtClean="0">
                <a:latin typeface="Times New Roman" pitchFamily="1" charset="0"/>
                <a:ea typeface="ＭＳ Ｐゴシック" pitchFamily="1" charset="-128"/>
              </a:rPr>
              <a:t>General Resources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Clients need a specific instance of something</a:t>
            </a:r>
          </a:p>
          <a:p>
            <a:pPr lvl="2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A particular file or semaphore</a:t>
            </a:r>
          </a:p>
          <a:p>
            <a:pPr lvl="2"/>
            <a:r>
              <a:rPr lang="en-GB" sz="2000" dirty="0" smtClean="0">
                <a:latin typeface="Times New Roman" pitchFamily="1" charset="0"/>
                <a:ea typeface="ＭＳ Ｐゴシック" pitchFamily="1" charset="-128"/>
              </a:rPr>
              <a:t>A particular message or request completion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Deadlocks result from specific dependency relationships</a:t>
            </a:r>
          </a:p>
          <a:p>
            <a:pPr lvl="1"/>
            <a:r>
              <a:rPr lang="en-GB" sz="2400" dirty="0" smtClean="0">
                <a:latin typeface="Times New Roman" pitchFamily="1" charset="0"/>
                <a:ea typeface="ＭＳ Ｐゴシック" pitchFamily="1" charset="-128"/>
              </a:rPr>
              <a:t>Prevention is usually done at </a:t>
            </a:r>
            <a:r>
              <a:rPr lang="en-GB" sz="2400" u="sng" dirty="0" smtClean="0">
                <a:latin typeface="Times New Roman" pitchFamily="1" charset="0"/>
                <a:ea typeface="ＭＳ Ｐゴシック" pitchFamily="1" charset="-128"/>
              </a:rPr>
              <a:t>design time</a:t>
            </a:r>
          </a:p>
          <a:p>
            <a:endParaRPr lang="en-US" sz="2800" dirty="0" smtClean="0">
              <a:latin typeface="Times New Roman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4730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Four Basic Conditions </a:t>
            </a:r>
            <a:br>
              <a:rPr lang="en-US" smtClean="0">
                <a:latin typeface="Times New Roman" pitchFamily="1" charset="0"/>
                <a:ea typeface="ＭＳ Ｐゴシック" pitchFamily="1" charset="-128"/>
              </a:rPr>
            </a:br>
            <a:r>
              <a:rPr lang="en-US" smtClean="0">
                <a:latin typeface="Times New Roman" pitchFamily="1" charset="0"/>
                <a:ea typeface="ＭＳ Ｐゴシック" pitchFamily="1" charset="-128"/>
              </a:rPr>
              <a:t>For Deadlocks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1963"/>
            <a:ext cx="8229600" cy="4525962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Circular waiting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74838" y="449263"/>
            <a:ext cx="5229225" cy="1309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65093</TotalTime>
  <Words>3230</Words>
  <Application>Microsoft Macintosh PowerPoint</Application>
  <PresentationFormat>On-screen Show (4:3)</PresentationFormat>
  <Paragraphs>469</Paragraphs>
  <Slides>54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Default Theme</vt:lpstr>
      <vt:lpstr>Operating System Principles: Deadlocks – Problems and Solutions CS 111 Operating Systems  Peter Reiher </vt:lpstr>
      <vt:lpstr>Outline</vt:lpstr>
      <vt:lpstr>Deadlock</vt:lpstr>
      <vt:lpstr>The Dining Philosophers Problem</vt:lpstr>
      <vt:lpstr>Dining Philosophers and Deadlock</vt:lpstr>
      <vt:lpstr>Why Are Deadlocks Important?</vt:lpstr>
      <vt:lpstr>Deadlocks May Not Be Obvious</vt:lpstr>
      <vt:lpstr>Deadlocks and Different  Resource Types</vt:lpstr>
      <vt:lpstr>Four Basic Conditions  For Deadlocks</vt:lpstr>
      <vt:lpstr>Deadlock Conditions: 1.  Mutual Exclusion</vt:lpstr>
      <vt:lpstr>Deadlock Condition 2:  Incremental Allocation</vt:lpstr>
      <vt:lpstr>Deadlock Condition 3:  No  Pre-emption</vt:lpstr>
      <vt:lpstr>Deadlock Condition 4: Circular Waiting</vt:lpstr>
      <vt:lpstr>A Wait-For Graph</vt:lpstr>
      <vt:lpstr>Deadlock Avoidance</vt:lpstr>
      <vt:lpstr>Avoiding Deadlock Using Reservations</vt:lpstr>
      <vt:lpstr>Overbooking Vs. Under Utilization </vt:lpstr>
      <vt:lpstr>Handling Reservation Problems</vt:lpstr>
      <vt:lpstr>Commodity Resource  Management in Real Systems</vt:lpstr>
      <vt:lpstr>Dealing With Reservation Failures</vt:lpstr>
      <vt:lpstr>Isn’t Rejecting App Requests Bad?</vt:lpstr>
      <vt:lpstr>System Services and Reservations</vt:lpstr>
      <vt:lpstr>Deadlock Prevention</vt:lpstr>
      <vt:lpstr>Four Basic Conditions  For Deadlocks</vt:lpstr>
      <vt:lpstr>1. Mutual Exclusion</vt:lpstr>
      <vt:lpstr>2. Incremental Allocation  </vt:lpstr>
      <vt:lpstr>Releasing Locks Before Blocking</vt:lpstr>
      <vt:lpstr>3. No Pre-emption  </vt:lpstr>
      <vt:lpstr>When Can The OS “Seize” a Resource?</vt:lpstr>
      <vt:lpstr>4.  Circular Dependencies</vt:lpstr>
      <vt:lpstr>Lock Dances</vt:lpstr>
      <vt:lpstr>An Example of Breaking Deadlocks</vt:lpstr>
      <vt:lpstr>Using Attack Approach 1 To Prevent Deadlock</vt:lpstr>
      <vt:lpstr>Using Attack Approach 2 To Prevent Deadlock</vt:lpstr>
      <vt:lpstr>Using Attack Approach 3 To Prevent Deadlock</vt:lpstr>
      <vt:lpstr>Using Attack Approach 4 To Prevent Deadlock</vt:lpstr>
      <vt:lpstr>Which Approach Should You Use?</vt:lpstr>
      <vt:lpstr>One More Deadlock “Solution”</vt:lpstr>
      <vt:lpstr>Deadlock Detection and Recovery</vt:lpstr>
      <vt:lpstr>Implementing Deadlock Detection</vt:lpstr>
      <vt:lpstr>Dealing With General Synchronization Bugs </vt:lpstr>
      <vt:lpstr>Related Problems Health Monitoring Can Handle</vt:lpstr>
      <vt:lpstr>How To Monitor Process Health</vt:lpstr>
      <vt:lpstr>What To Do With “Unhealthy” Processes?</vt:lpstr>
      <vt:lpstr>Failure Recovery Methodology</vt:lpstr>
      <vt:lpstr>Making Synchronization Easier</vt:lpstr>
      <vt:lpstr>One Approach</vt:lpstr>
      <vt:lpstr>Monitors – Protected Classes</vt:lpstr>
      <vt:lpstr>Monitors: Use</vt:lpstr>
      <vt:lpstr>Monitors: Simplicity vs. Performance</vt:lpstr>
      <vt:lpstr>Evaluating Monitors</vt:lpstr>
      <vt:lpstr>Java Synchronized Methods</vt:lpstr>
      <vt:lpstr>Using Java Synchronized  Methods</vt:lpstr>
      <vt:lpstr>Evaluating Java Synchronized Methods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99</cp:revision>
  <cp:lastPrinted>2017-11-01T23:01:40Z</cp:lastPrinted>
  <dcterms:created xsi:type="dcterms:W3CDTF">2017-11-08T17:28:26Z</dcterms:created>
  <dcterms:modified xsi:type="dcterms:W3CDTF">2017-11-08T17:30:58Z</dcterms:modified>
</cp:coreProperties>
</file>