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14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3" r:id="rId41"/>
    <p:sldId id="354" r:id="rId42"/>
    <p:sldId id="355" r:id="rId43"/>
    <p:sldId id="356" r:id="rId44"/>
    <p:sldId id="357" r:id="rId45"/>
    <p:sldId id="358" r:id="rId46"/>
    <p:sldId id="359" r:id="rId47"/>
    <p:sldId id="360" r:id="rId48"/>
    <p:sldId id="361" r:id="rId49"/>
    <p:sldId id="362" r:id="rId50"/>
    <p:sldId id="363" r:id="rId51"/>
    <p:sldId id="364" r:id="rId52"/>
    <p:sldId id="365" r:id="rId53"/>
    <p:sldId id="366" r:id="rId54"/>
    <p:sldId id="367" r:id="rId55"/>
    <p:sldId id="368" r:id="rId56"/>
    <p:sldId id="369" r:id="rId57"/>
    <p:sldId id="370" r:id="rId58"/>
    <p:sldId id="371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0CCC62-7649-ED4F-A9C0-EBA52AEA6190}" type="slidenum">
              <a:rPr lang="en-US" smtClean="0">
                <a:latin typeface="Arial" pitchFamily="4" charset="-52"/>
                <a:ea typeface="ＭＳ Ｐゴシック" pitchFamily="4" charset="-128"/>
                <a:cs typeface="ＭＳ Ｐゴシック" pitchFamily="4" charset="-128"/>
              </a:rPr>
              <a:pPr/>
              <a:t>46</a:t>
            </a:fld>
            <a:endParaRPr lang="en-US" smtClean="0">
              <a:latin typeface="Arial" pitchFamily="4" charset="-52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File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Random Access: Game Over</a:t>
            </a:r>
            <a:endParaRPr lang="en-GB" dirty="0"/>
          </a:p>
        </p:txBody>
      </p:sp>
      <p:pic>
        <p:nvPicPr>
          <p:cNvPr id="6" name="Picture 5" descr="hd_vs_ss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155700"/>
            <a:ext cx="8229600" cy="4114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2800" y="5156200"/>
            <a:ext cx="7186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Hard disks will still be cheaper and offer more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2800" y="5511800"/>
            <a:ext cx="2967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But not by that much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2800" y="5842000"/>
            <a:ext cx="5275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err="1" smtClean="0">
                <a:latin typeface="Times New Roman"/>
                <a:cs typeface="Times New Roman"/>
              </a:rPr>
              <a:t>SSDs</a:t>
            </a:r>
            <a:r>
              <a:rPr lang="en-US" sz="2400" dirty="0" smtClean="0">
                <a:latin typeface="Times New Roman"/>
                <a:cs typeface="Times New Roman"/>
              </a:rPr>
              <a:t> have all the other advantages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1444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Data and Metadata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96678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File systems deal with two kinds of information</a:t>
            </a:r>
          </a:p>
          <a:p>
            <a:r>
              <a:rPr lang="en-US" sz="2800" i="1" smtClean="0">
                <a:latin typeface="Times New Roman" pitchFamily="4" charset="0"/>
                <a:ea typeface="ＭＳ Ｐゴシック" pitchFamily="4" charset="-128"/>
              </a:rPr>
              <a:t>Data</a:t>
            </a:r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 – the information that the file is actually supposed to store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the instructions of the program or the words in the letter</a:t>
            </a:r>
          </a:p>
          <a:p>
            <a:r>
              <a:rPr lang="en-US" sz="2800" i="1" smtClean="0">
                <a:latin typeface="Times New Roman" pitchFamily="4" charset="0"/>
                <a:ea typeface="ＭＳ Ｐゴシック" pitchFamily="4" charset="-128"/>
              </a:rPr>
              <a:t>Metadata </a:t>
            </a:r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– Information about the information the file stores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how many bytes are there and when was it created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Sometimes called </a:t>
            </a:r>
            <a:r>
              <a:rPr lang="en-US" sz="2400" i="1" smtClean="0">
                <a:latin typeface="Times New Roman" pitchFamily="4" charset="0"/>
                <a:ea typeface="ＭＳ Ｐゴシック" pitchFamily="4" charset="-128"/>
              </a:rPr>
              <a:t>attributes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Ultimately, both data and metadata must be stored persistently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And usually on the same piece of hardware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-3556000" y="69992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Bridging the Gap</a:t>
            </a:r>
          </a:p>
        </p:txBody>
      </p:sp>
      <p:sp>
        <p:nvSpPr>
          <p:cNvPr id="25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988" y="1957388"/>
            <a:ext cx="2674937" cy="168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00325" y="3870325"/>
            <a:ext cx="73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16063" y="5027613"/>
            <a:ext cx="3854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8013" y="1428750"/>
            <a:ext cx="3622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We want something like . . . 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762500" y="3816350"/>
          <a:ext cx="4110038" cy="2274888"/>
        </p:xfrm>
        <a:graphic>
          <a:graphicData uri="http://schemas.openxmlformats.org/presentationml/2006/ole">
            <p:oleObj spid="_x0000_s243714" r:id="rId6" imgW="8610480" imgH="4762440" progId="">
              <p:embed/>
            </p:oleObj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92900" y="2438400"/>
            <a:ext cx="72231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70525" y="1435100"/>
            <a:ext cx="31813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But we’ve got something like . . .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103813" y="3267075"/>
            <a:ext cx="31797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Which is even worse when we look inside: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71550" y="3870325"/>
            <a:ext cx="969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Or . . 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7200" y="4930775"/>
            <a:ext cx="1260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Or at least 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665320">
            <a:off x="1065213" y="2762250"/>
            <a:ext cx="6988175" cy="1077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How do we get from the hardware to the useful abstraction?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Further Wrinkle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We want our file system to be agnostic to the storage medium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Same program should access the file system the same way, regardless of medium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Otherwise it’s hard to write portable programs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Should work the same for disks of different types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we use a RAID instead of one disk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we use flash instead of disks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 if even we don’t use persistent memory at all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RAM file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Desirable File System Properties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389063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What are we looking for from our file system?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Persistence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Easy use model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For accessing one file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For organizing collections of files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Flexibility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No limit on number of files</a:t>
            </a:r>
          </a:p>
          <a:p>
            <a:pPr lvl="2"/>
            <a:r>
              <a:rPr lang="en-US" sz="2000" smtClean="0">
                <a:latin typeface="Times New Roman" pitchFamily="4" charset="0"/>
                <a:ea typeface="ＭＳ Ｐゴシック" pitchFamily="4" charset="-128"/>
              </a:rPr>
              <a:t>No limit on file size, type, contents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Portability across hardware device types</a:t>
            </a: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Performance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Reliability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Suitable security</a:t>
            </a:r>
          </a:p>
          <a:p>
            <a:pPr lvl="2"/>
            <a:endParaRPr lang="en-US" sz="20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Performance Issue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287463"/>
            <a:ext cx="8229600" cy="4525962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How fast does our file system need to be?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Ideally, as fast as everything else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Like CPU, memory, and the bus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So it doesn’t provide a bottleneck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But these other devices operate today at nanosecond speeds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Disk drives operate at millisecond speeds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Flash drives are faster, but not processor or RAM speeds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Suggesting we’ll need to do some serious work to hide the mismatch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Reliability Issue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2160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Persistence implies reliability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We want our files to be there when we check, no matter what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just on a good day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our file systems must be free of errors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Hardware or software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Remember our discussion of concurrency, race conditions, etc.?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Might we have some challenges here?</a:t>
            </a:r>
          </a:p>
          <a:p>
            <a:pPr lvl="1"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“Suitable” Security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does that mean?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Whoever owns the data should be able to control who accesses it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Using some well-defined access control model and mechanism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With strong guarantees that the system will enforce his desired controls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Implying we’ll apply complete mediation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the extent performance allows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Basics of File System Design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Where do file systems fit in the OS?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control data structures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73163" y="503238"/>
            <a:ext cx="6777037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1113" y="3248025"/>
            <a:ext cx="1281112" cy="1477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 common internal interface for file systems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4450" y="2289175"/>
            <a:ext cx="1122363" cy="923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The file system API</a:t>
            </a:r>
          </a:p>
        </p:txBody>
      </p:sp>
      <p:sp>
        <p:nvSpPr>
          <p:cNvPr id="327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the OS</a:t>
            </a:r>
          </a:p>
        </p:txBody>
      </p:sp>
      <p:sp>
        <p:nvSpPr>
          <p:cNvPr id="3277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36713" y="503238"/>
            <a:ext cx="5903912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775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6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7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8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79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80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2782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2783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2784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2785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2786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7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8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89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0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2791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2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3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4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5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6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97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2798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2799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0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1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2802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3" name="Rectangle 63"/>
          <p:cNvSpPr>
            <a:spLocks noChangeArrowheads="1"/>
          </p:cNvSpPr>
          <p:nvPr/>
        </p:nvSpPr>
        <p:spPr bwMode="auto">
          <a:xfrm>
            <a:off x="1403350" y="3181350"/>
            <a:ext cx="3916363" cy="3032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virtual file system integration layer</a:t>
            </a:r>
          </a:p>
        </p:txBody>
      </p:sp>
      <p:sp>
        <p:nvSpPr>
          <p:cNvPr id="32804" name="Rectangle 64"/>
          <p:cNvSpPr>
            <a:spLocks noChangeArrowheads="1"/>
          </p:cNvSpPr>
          <p:nvPr/>
        </p:nvSpPr>
        <p:spPr bwMode="auto">
          <a:xfrm>
            <a:off x="1403350" y="3484563"/>
            <a:ext cx="392113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2805" name="Rectangle 65"/>
          <p:cNvSpPr>
            <a:spLocks noChangeArrowheads="1"/>
          </p:cNvSpPr>
          <p:nvPr/>
        </p:nvSpPr>
        <p:spPr bwMode="auto">
          <a:xfrm>
            <a:off x="4926013" y="3484563"/>
            <a:ext cx="393700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2806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2808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2809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2810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2811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09650" y="2362200"/>
            <a:ext cx="7046913" cy="762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143000" y="3103563"/>
            <a:ext cx="4416425" cy="85883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692275" y="3494088"/>
            <a:ext cx="3468688" cy="1231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776913" y="4159250"/>
            <a:ext cx="1281112" cy="922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Some example file systems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559425" y="3124200"/>
            <a:ext cx="2497138" cy="10350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107238" y="4217988"/>
            <a:ext cx="1281112" cy="1477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Non-file system services that use the same API</a:t>
            </a:r>
          </a:p>
        </p:txBody>
      </p:sp>
      <p:sp>
        <p:nvSpPr>
          <p:cNvPr id="32822" name="Rectangle 66"/>
          <p:cNvSpPr>
            <a:spLocks noChangeArrowheads="1"/>
          </p:cNvSpPr>
          <p:nvPr/>
        </p:nvSpPr>
        <p:spPr bwMode="auto">
          <a:xfrm>
            <a:off x="1092200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49" grpId="0" animBg="1"/>
      <p:bldP spid="49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systems: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do we need them?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are they challenging?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 elements of file system design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Designing file systems for disks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 issues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Free space, allocation, and deallocation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Layered Abstractions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top, apps think they are accessing files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bottom, various block devices are reading and writing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are multiple layers of abstraction in between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not translate directly from application file operations to devices’ block operations?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API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34820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1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2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3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4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25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4827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4828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4829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4830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4831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2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3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34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5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4836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7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8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9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0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1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42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4843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4844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5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6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4847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8" name="Rectangle 63"/>
          <p:cNvSpPr>
            <a:spLocks noChangeArrowheads="1"/>
          </p:cNvSpPr>
          <p:nvPr/>
        </p:nvSpPr>
        <p:spPr bwMode="auto">
          <a:xfrm>
            <a:off x="1403350" y="3181350"/>
            <a:ext cx="3916363" cy="3032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virtual file system integration layer</a:t>
            </a:r>
          </a:p>
        </p:txBody>
      </p:sp>
      <p:sp>
        <p:nvSpPr>
          <p:cNvPr id="34849" name="Rectangle 64"/>
          <p:cNvSpPr>
            <a:spLocks noChangeArrowheads="1"/>
          </p:cNvSpPr>
          <p:nvPr/>
        </p:nvSpPr>
        <p:spPr bwMode="auto">
          <a:xfrm>
            <a:off x="1403350" y="3484563"/>
            <a:ext cx="392113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850" name="Rectangle 65"/>
          <p:cNvSpPr>
            <a:spLocks noChangeArrowheads="1"/>
          </p:cNvSpPr>
          <p:nvPr/>
        </p:nvSpPr>
        <p:spPr bwMode="auto">
          <a:xfrm>
            <a:off x="4926013" y="3484563"/>
            <a:ext cx="393700" cy="358775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851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4852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4854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4855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4856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4857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57200" y="2355850"/>
            <a:ext cx="8018463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Highly desirable to provide a single API to programmers and users for all files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Regardless of how the file system underneath is actually implemented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A requirement if one wants program portability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sz="2400" dirty="0" smtClean="0"/>
              <a:t>Very bad if a program won’t work because there’s a different file system underneath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sz="2800" dirty="0" smtClean="0"/>
              <a:t>Three categories of system calls here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File container operations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Directory operations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File I/O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Container Operations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Standard file management system calls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Manipulate files as objects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These operations ignore the contents of the file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Implemented with standard file system methods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Get/set attributes, ownership, protection ...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Create/destroy files and directories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Create/destroy links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Real work happens in file system implementation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Directory Operations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Directories provide the organization of a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hierarchical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Sometimes with some extra wrinkles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At the core, directories translate a name to a lower-level file pointer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Operations tend to be related to that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Find a file by name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Create new name/file mapping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List a set of known names</a:t>
            </a:r>
          </a:p>
          <a:p>
            <a:pPr lvl="1"/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I/O Operations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Open – use name to set up an open instance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Read data from file and write data to file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Implemented using logical block fetches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Copy data between user space and file buffer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Request file system to write back block when done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Seek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Change logical offset associated with open instance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Map file into address space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File block buffers are just pages of physical memory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Map into address space, page it to and from file system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Virtual File System Layer</a:t>
            </a:r>
          </a:p>
        </p:txBody>
      </p:sp>
      <p:sp>
        <p:nvSpPr>
          <p:cNvPr id="399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39941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2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3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4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5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46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39948" name="Rectangle 19"/>
          <p:cNvSpPr>
            <a:spLocks noChangeArrowheads="1"/>
          </p:cNvSpPr>
          <p:nvPr/>
        </p:nvSpPr>
        <p:spPr bwMode="auto">
          <a:xfrm rot="5400000">
            <a:off x="319563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UNIX FS</a:t>
            </a:r>
          </a:p>
        </p:txBody>
      </p:sp>
      <p:sp>
        <p:nvSpPr>
          <p:cNvPr id="39949" name="Rectangle 20"/>
          <p:cNvSpPr>
            <a:spLocks noChangeArrowheads="1"/>
          </p:cNvSpPr>
          <p:nvPr/>
        </p:nvSpPr>
        <p:spPr bwMode="auto">
          <a:xfrm rot="5400000">
            <a:off x="2414588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DOS FS</a:t>
            </a:r>
          </a:p>
        </p:txBody>
      </p:sp>
      <p:sp>
        <p:nvSpPr>
          <p:cNvPr id="39950" name="Rectangle 21"/>
          <p:cNvSpPr>
            <a:spLocks noChangeArrowheads="1"/>
          </p:cNvSpPr>
          <p:nvPr/>
        </p:nvSpPr>
        <p:spPr bwMode="auto">
          <a:xfrm rot="5400000">
            <a:off x="1631951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 FS</a:t>
            </a:r>
          </a:p>
        </p:txBody>
      </p:sp>
      <p:sp>
        <p:nvSpPr>
          <p:cNvPr id="39951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39952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3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4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55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6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39957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8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9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0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1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2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63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39964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39965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6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7" name="Rectangle 61"/>
          <p:cNvSpPr>
            <a:spLocks noChangeArrowheads="1"/>
          </p:cNvSpPr>
          <p:nvPr/>
        </p:nvSpPr>
        <p:spPr bwMode="auto">
          <a:xfrm rot="5400000">
            <a:off x="3979863" y="3846512"/>
            <a:ext cx="1111250" cy="5492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EXT3 FS</a:t>
            </a:r>
          </a:p>
        </p:txBody>
      </p:sp>
      <p:sp>
        <p:nvSpPr>
          <p:cNvPr id="39968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181350"/>
            <a:ext cx="3916363" cy="661988"/>
            <a:chOff x="1403664" y="3181646"/>
            <a:chExt cx="3916028" cy="662229"/>
          </a:xfrm>
        </p:grpSpPr>
        <p:sp>
          <p:nvSpPr>
            <p:cNvPr id="39980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39981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39982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39970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9971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39973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39974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39975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Virtual File System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(VFS) Layer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Federation layer to generalize file systems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Permits rest of OS to treat all file systems as the same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Support dynamic addition of new file systems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Plug-in interface or file system implementations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DOS FAT, Unix, EXT3, ISO 9660, network, etc.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Each file system implemented by a plug-in module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 implement same basic methods </a:t>
            </a:r>
          </a:p>
          <a:p>
            <a:pPr lvl="2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Create, delete, open, close, link, unlink,</a:t>
            </a:r>
          </a:p>
          <a:p>
            <a:pPr lvl="2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Get/put block, get/set attributes, read directory, etc.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Implementation is hidden from higher level clients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 clients see are the standard methods and properties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9"/>
          <p:cNvSpPr>
            <a:spLocks noChangeArrowheads="1"/>
          </p:cNvSpPr>
          <p:nvPr/>
        </p:nvSpPr>
        <p:spPr bwMode="auto">
          <a:xfrm>
            <a:off x="5630863" y="3203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 Layer</a:t>
            </a:r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1989" name="AutoShape 55"/>
          <p:cNvSpPr>
            <a:spLocks noChangeArrowheads="1"/>
          </p:cNvSpPr>
          <p:nvPr/>
        </p:nvSpPr>
        <p:spPr bwMode="auto">
          <a:xfrm>
            <a:off x="3527425" y="5672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0" name="AutoShape 2"/>
          <p:cNvSpPr>
            <a:spLocks noChangeArrowheads="1"/>
          </p:cNvSpPr>
          <p:nvPr/>
        </p:nvSpPr>
        <p:spPr bwMode="auto">
          <a:xfrm>
            <a:off x="1012825" y="5686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1" name="AutoShape 3"/>
          <p:cNvSpPr>
            <a:spLocks noChangeArrowheads="1"/>
          </p:cNvSpPr>
          <p:nvPr/>
        </p:nvSpPr>
        <p:spPr bwMode="auto">
          <a:xfrm>
            <a:off x="931863" y="5745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2" name="AutoShape 4"/>
          <p:cNvSpPr>
            <a:spLocks noChangeArrowheads="1"/>
          </p:cNvSpPr>
          <p:nvPr/>
        </p:nvSpPr>
        <p:spPr bwMode="auto">
          <a:xfrm>
            <a:off x="2268538" y="5686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3" name="AutoShape 5"/>
          <p:cNvSpPr>
            <a:spLocks noChangeArrowheads="1"/>
          </p:cNvSpPr>
          <p:nvPr/>
        </p:nvSpPr>
        <p:spPr bwMode="auto">
          <a:xfrm>
            <a:off x="2187575" y="5745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1994" name="AutoShape 7"/>
          <p:cNvSpPr>
            <a:spLocks noChangeArrowheads="1"/>
          </p:cNvSpPr>
          <p:nvPr/>
        </p:nvSpPr>
        <p:spPr bwMode="auto">
          <a:xfrm>
            <a:off x="3449638" y="5732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1939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41996" name="Rectangle 22"/>
          <p:cNvSpPr>
            <a:spLocks noChangeArrowheads="1"/>
          </p:cNvSpPr>
          <p:nvPr/>
        </p:nvSpPr>
        <p:spPr bwMode="auto">
          <a:xfrm>
            <a:off x="931863" y="4841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  <p:sp>
        <p:nvSpPr>
          <p:cNvPr id="41997" name="AutoShape 31"/>
          <p:cNvSpPr>
            <a:spLocks noChangeArrowheads="1"/>
          </p:cNvSpPr>
          <p:nvPr/>
        </p:nvSpPr>
        <p:spPr bwMode="auto">
          <a:xfrm>
            <a:off x="855663" y="5803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1998" name="AutoShape 32"/>
          <p:cNvSpPr>
            <a:spLocks noChangeArrowheads="1"/>
          </p:cNvSpPr>
          <p:nvPr/>
        </p:nvSpPr>
        <p:spPr bwMode="auto">
          <a:xfrm>
            <a:off x="2111375" y="5803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1999" name="AutoShape 33"/>
          <p:cNvSpPr>
            <a:spLocks noChangeArrowheads="1"/>
          </p:cNvSpPr>
          <p:nvPr/>
        </p:nvSpPr>
        <p:spPr bwMode="auto">
          <a:xfrm>
            <a:off x="3363913" y="5803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2000" name="Line 37"/>
          <p:cNvSpPr>
            <a:spLocks noChangeShapeType="1"/>
          </p:cNvSpPr>
          <p:nvPr/>
        </p:nvSpPr>
        <p:spPr bwMode="auto">
          <a:xfrm>
            <a:off x="855663" y="5408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1" name="Text Box 38"/>
          <p:cNvSpPr txBox="1">
            <a:spLocks noChangeArrowheads="1"/>
          </p:cNvSpPr>
          <p:nvPr/>
        </p:nvSpPr>
        <p:spPr bwMode="auto">
          <a:xfrm>
            <a:off x="1168400" y="5311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42002" name="Line 45"/>
          <p:cNvSpPr>
            <a:spLocks noChangeShapeType="1"/>
          </p:cNvSpPr>
          <p:nvPr/>
        </p:nvSpPr>
        <p:spPr bwMode="auto">
          <a:xfrm>
            <a:off x="21478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3" name="Line 46"/>
          <p:cNvSpPr>
            <a:spLocks noChangeShapeType="1"/>
          </p:cNvSpPr>
          <p:nvPr/>
        </p:nvSpPr>
        <p:spPr bwMode="auto">
          <a:xfrm>
            <a:off x="2933700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4" name="Line 47"/>
          <p:cNvSpPr>
            <a:spLocks noChangeShapeType="1"/>
          </p:cNvSpPr>
          <p:nvPr/>
        </p:nvSpPr>
        <p:spPr bwMode="auto">
          <a:xfrm>
            <a:off x="3717925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5" name="Line 50"/>
          <p:cNvSpPr>
            <a:spLocks noChangeShapeType="1"/>
          </p:cNvSpPr>
          <p:nvPr/>
        </p:nvSpPr>
        <p:spPr bwMode="auto">
          <a:xfrm flipH="1">
            <a:off x="1403350" y="5251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6" name="Line 51"/>
          <p:cNvSpPr>
            <a:spLocks noChangeShapeType="1"/>
          </p:cNvSpPr>
          <p:nvPr/>
        </p:nvSpPr>
        <p:spPr bwMode="auto">
          <a:xfrm flipH="1">
            <a:off x="2655888" y="5251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7" name="AutoShape 56"/>
          <p:cNvSpPr>
            <a:spLocks noChangeArrowheads="1"/>
          </p:cNvSpPr>
          <p:nvPr/>
        </p:nvSpPr>
        <p:spPr bwMode="auto">
          <a:xfrm>
            <a:off x="4856163" y="5672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2008" name="AutoShape 57"/>
          <p:cNvSpPr>
            <a:spLocks noChangeArrowheads="1"/>
          </p:cNvSpPr>
          <p:nvPr/>
        </p:nvSpPr>
        <p:spPr bwMode="auto">
          <a:xfrm>
            <a:off x="4778375" y="5732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2009" name="AutoShape 58"/>
          <p:cNvSpPr>
            <a:spLocks noChangeArrowheads="1"/>
          </p:cNvSpPr>
          <p:nvPr/>
        </p:nvSpPr>
        <p:spPr bwMode="auto">
          <a:xfrm>
            <a:off x="4694238" y="5803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2010" name="Line 59"/>
          <p:cNvSpPr>
            <a:spLocks noChangeShapeType="1"/>
          </p:cNvSpPr>
          <p:nvPr/>
        </p:nvSpPr>
        <p:spPr bwMode="auto">
          <a:xfrm>
            <a:off x="3830638" y="5251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11" name="Line 60"/>
          <p:cNvSpPr>
            <a:spLocks noChangeShapeType="1"/>
          </p:cNvSpPr>
          <p:nvPr/>
        </p:nvSpPr>
        <p:spPr bwMode="auto">
          <a:xfrm>
            <a:off x="5160963" y="5251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12" name="Line 62"/>
          <p:cNvSpPr>
            <a:spLocks noChangeShapeType="1"/>
          </p:cNvSpPr>
          <p:nvPr/>
        </p:nvSpPr>
        <p:spPr bwMode="auto">
          <a:xfrm>
            <a:off x="4573588" y="4652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181350"/>
            <a:ext cx="3916363" cy="661988"/>
            <a:chOff x="1403664" y="3181646"/>
            <a:chExt cx="3916028" cy="662229"/>
          </a:xfrm>
        </p:grpSpPr>
        <p:sp>
          <p:nvSpPr>
            <p:cNvPr id="42029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42030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42031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42014" name="Rectangle 66"/>
          <p:cNvSpPr>
            <a:spLocks noChangeArrowheads="1"/>
          </p:cNvSpPr>
          <p:nvPr/>
        </p:nvSpPr>
        <p:spPr bwMode="auto">
          <a:xfrm>
            <a:off x="1012825" y="2420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42015" name="Rectangle 67"/>
          <p:cNvSpPr>
            <a:spLocks noChangeArrowheads="1"/>
          </p:cNvSpPr>
          <p:nvPr/>
        </p:nvSpPr>
        <p:spPr bwMode="auto">
          <a:xfrm>
            <a:off x="2889250" y="2420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420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42017" name="Rectangle 70"/>
          <p:cNvSpPr>
            <a:spLocks noChangeArrowheads="1"/>
          </p:cNvSpPr>
          <p:nvPr/>
        </p:nvSpPr>
        <p:spPr bwMode="auto">
          <a:xfrm>
            <a:off x="6883400" y="3203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2018" name="Text Box 72"/>
          <p:cNvSpPr txBox="1">
            <a:spLocks noChangeArrowheads="1"/>
          </p:cNvSpPr>
          <p:nvPr/>
        </p:nvSpPr>
        <p:spPr bwMode="auto">
          <a:xfrm>
            <a:off x="7118350" y="3902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2019" name="Text Box 73"/>
          <p:cNvSpPr txBox="1">
            <a:spLocks noChangeArrowheads="1"/>
          </p:cNvSpPr>
          <p:nvPr/>
        </p:nvSpPr>
        <p:spPr bwMode="auto">
          <a:xfrm>
            <a:off x="5834063" y="3902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44145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447800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4557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4620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912938" y="3565525"/>
            <a:ext cx="2897187" cy="1111250"/>
            <a:chOff x="1912536" y="3565437"/>
            <a:chExt cx="2898284" cy="1111240"/>
          </a:xfrm>
        </p:grpSpPr>
        <p:sp>
          <p:nvSpPr>
            <p:cNvPr id="42025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UNIX FS</a:t>
              </a:r>
            </a:p>
          </p:txBody>
        </p:sp>
        <p:sp>
          <p:nvSpPr>
            <p:cNvPr id="42026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DOS FS</a:t>
              </a:r>
            </a:p>
          </p:txBody>
        </p:sp>
        <p:sp>
          <p:nvSpPr>
            <p:cNvPr id="42027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CD FS</a:t>
              </a:r>
            </a:p>
          </p:txBody>
        </p:sp>
        <p:sp>
          <p:nvSpPr>
            <p:cNvPr id="42028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EXT3 FS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File Systems Layer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Desirable to support multiple different file systems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implemented on top of block I/O</a:t>
            </a:r>
          </a:p>
          <a:p>
            <a:pPr lvl="1"/>
            <a:r>
              <a:rPr lang="en-GB" sz="2400" u="sng" smtClean="0">
                <a:latin typeface="Times New Roman" pitchFamily="4" charset="0"/>
                <a:ea typeface="ＭＳ Ｐゴシック" pitchFamily="4" charset="-128"/>
              </a:rPr>
              <a:t>Should</a:t>
            </a:r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 be independent of underlying devices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file systems perform same basic functions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names to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&lt;file, offset&gt; into &lt;device, block&gt;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Manage free space and allocate it to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Create and destroy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Get and set file attributes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Manipulate the file name space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Introduction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Most systems need to store data persistently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it’s still there after reboot, or even power down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a core piece of functionality for the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Which is going to be used all the time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Even the operating system itself needs to be stored this way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we must store some data persistently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19413" y="503238"/>
            <a:ext cx="33115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Multiple File Systems?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not instead choose one “good” one?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There may be multiple storage devices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hard disk and flash drive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They might benefit from very different file systems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Different file systems provide different services, despite the same interface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Differing reliability guarantees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Differing performance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Read-only vs. read/write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Different file systems used for different purposes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 temporary file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9"/>
          <p:cNvSpPr>
            <a:spLocks noChangeArrowheads="1"/>
          </p:cNvSpPr>
          <p:nvPr/>
        </p:nvSpPr>
        <p:spPr bwMode="auto">
          <a:xfrm>
            <a:off x="5630863" y="3330575"/>
            <a:ext cx="1017587" cy="9017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>
          <a:xfrm>
            <a:off x="457200" y="377825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Device Independent Block I/O Layer</a:t>
            </a:r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5061" name="AutoShape 55"/>
          <p:cNvSpPr>
            <a:spLocks noChangeArrowheads="1"/>
          </p:cNvSpPr>
          <p:nvPr/>
        </p:nvSpPr>
        <p:spPr bwMode="auto">
          <a:xfrm>
            <a:off x="3527425" y="5799138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2" name="AutoShape 2"/>
          <p:cNvSpPr>
            <a:spLocks noChangeArrowheads="1"/>
          </p:cNvSpPr>
          <p:nvPr/>
        </p:nvSpPr>
        <p:spPr bwMode="auto">
          <a:xfrm>
            <a:off x="1012825" y="5813425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3" name="AutoShape 3"/>
          <p:cNvSpPr>
            <a:spLocks noChangeArrowheads="1"/>
          </p:cNvSpPr>
          <p:nvPr/>
        </p:nvSpPr>
        <p:spPr bwMode="auto">
          <a:xfrm>
            <a:off x="931863" y="5872163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4" name="AutoShape 4"/>
          <p:cNvSpPr>
            <a:spLocks noChangeArrowheads="1"/>
          </p:cNvSpPr>
          <p:nvPr/>
        </p:nvSpPr>
        <p:spPr bwMode="auto">
          <a:xfrm>
            <a:off x="2268538" y="5813425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5" name="AutoShape 5"/>
          <p:cNvSpPr>
            <a:spLocks noChangeArrowheads="1"/>
          </p:cNvSpPr>
          <p:nvPr/>
        </p:nvSpPr>
        <p:spPr bwMode="auto">
          <a:xfrm>
            <a:off x="2187575" y="5872163"/>
            <a:ext cx="865188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66" name="AutoShape 7"/>
          <p:cNvSpPr>
            <a:spLocks noChangeArrowheads="1"/>
          </p:cNvSpPr>
          <p:nvPr/>
        </p:nvSpPr>
        <p:spPr bwMode="auto">
          <a:xfrm>
            <a:off x="3449638" y="5859463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113" y="2066925"/>
            <a:ext cx="7283450" cy="350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20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45068" name="AutoShape 31"/>
          <p:cNvSpPr>
            <a:spLocks noChangeArrowheads="1"/>
          </p:cNvSpPr>
          <p:nvPr/>
        </p:nvSpPr>
        <p:spPr bwMode="auto">
          <a:xfrm>
            <a:off x="855663" y="5930900"/>
            <a:ext cx="862012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CD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69" name="AutoShape 32"/>
          <p:cNvSpPr>
            <a:spLocks noChangeArrowheads="1"/>
          </p:cNvSpPr>
          <p:nvPr/>
        </p:nvSpPr>
        <p:spPr bwMode="auto">
          <a:xfrm>
            <a:off x="2111375" y="5930900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70" name="AutoShape 33"/>
          <p:cNvSpPr>
            <a:spLocks noChangeArrowheads="1"/>
          </p:cNvSpPr>
          <p:nvPr/>
        </p:nvSpPr>
        <p:spPr bwMode="auto">
          <a:xfrm>
            <a:off x="3363913" y="5930900"/>
            <a:ext cx="866775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diskette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71" name="Line 37"/>
          <p:cNvSpPr>
            <a:spLocks noChangeShapeType="1"/>
          </p:cNvSpPr>
          <p:nvPr/>
        </p:nvSpPr>
        <p:spPr bwMode="auto">
          <a:xfrm>
            <a:off x="855663" y="5535613"/>
            <a:ext cx="55594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Text Box 38"/>
          <p:cNvSpPr txBox="1">
            <a:spLocks noChangeArrowheads="1"/>
          </p:cNvSpPr>
          <p:nvPr/>
        </p:nvSpPr>
        <p:spPr bwMode="auto">
          <a:xfrm>
            <a:off x="1168400" y="5438775"/>
            <a:ext cx="415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driver interfaces (disk-ddi)</a:t>
            </a:r>
          </a:p>
        </p:txBody>
      </p:sp>
      <p:sp>
        <p:nvSpPr>
          <p:cNvPr id="45073" name="Line 45"/>
          <p:cNvSpPr>
            <a:spLocks noChangeShapeType="1"/>
          </p:cNvSpPr>
          <p:nvPr/>
        </p:nvSpPr>
        <p:spPr bwMode="auto">
          <a:xfrm>
            <a:off x="2147888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4" name="Line 46"/>
          <p:cNvSpPr>
            <a:spLocks noChangeShapeType="1"/>
          </p:cNvSpPr>
          <p:nvPr/>
        </p:nvSpPr>
        <p:spPr bwMode="auto">
          <a:xfrm>
            <a:off x="2933700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5" name="Line 47"/>
          <p:cNvSpPr>
            <a:spLocks noChangeShapeType="1"/>
          </p:cNvSpPr>
          <p:nvPr/>
        </p:nvSpPr>
        <p:spPr bwMode="auto">
          <a:xfrm>
            <a:off x="3717925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6" name="Line 50"/>
          <p:cNvSpPr>
            <a:spLocks noChangeShapeType="1"/>
          </p:cNvSpPr>
          <p:nvPr/>
        </p:nvSpPr>
        <p:spPr bwMode="auto">
          <a:xfrm flipH="1">
            <a:off x="1403350" y="5378450"/>
            <a:ext cx="7938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7" name="Line 51"/>
          <p:cNvSpPr>
            <a:spLocks noChangeShapeType="1"/>
          </p:cNvSpPr>
          <p:nvPr/>
        </p:nvSpPr>
        <p:spPr bwMode="auto">
          <a:xfrm flipH="1">
            <a:off x="2655888" y="5378450"/>
            <a:ext cx="635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8" name="AutoShape 56"/>
          <p:cNvSpPr>
            <a:spLocks noChangeArrowheads="1"/>
          </p:cNvSpPr>
          <p:nvPr/>
        </p:nvSpPr>
        <p:spPr bwMode="auto">
          <a:xfrm>
            <a:off x="4856163" y="5799138"/>
            <a:ext cx="863600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79" name="AutoShape 57"/>
          <p:cNvSpPr>
            <a:spLocks noChangeArrowheads="1"/>
          </p:cNvSpPr>
          <p:nvPr/>
        </p:nvSpPr>
        <p:spPr bwMode="auto">
          <a:xfrm>
            <a:off x="4778375" y="5859463"/>
            <a:ext cx="862013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>
              <a:latin typeface="Times New Roman" pitchFamily="4" charset="0"/>
              <a:ea typeface="Arial" pitchFamily="4" charset="-52"/>
              <a:cs typeface="Arial" pitchFamily="4" charset="-52"/>
            </a:endParaRPr>
          </a:p>
        </p:txBody>
      </p:sp>
      <p:sp>
        <p:nvSpPr>
          <p:cNvPr id="45080" name="AutoShape 58"/>
          <p:cNvSpPr>
            <a:spLocks noChangeArrowheads="1"/>
          </p:cNvSpPr>
          <p:nvPr/>
        </p:nvSpPr>
        <p:spPr bwMode="auto">
          <a:xfrm>
            <a:off x="4694238" y="5930900"/>
            <a:ext cx="865187" cy="5270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flash</a:t>
            </a:r>
          </a:p>
          <a:p>
            <a:pPr algn="ctr"/>
            <a:r>
              <a:rPr lang="en-US" sz="1700">
                <a:latin typeface="Times New Roman" pitchFamily="4" charset="0"/>
                <a:ea typeface="Arial" pitchFamily="4" charset="-52"/>
                <a:cs typeface="Arial" pitchFamily="4" charset="-52"/>
              </a:rPr>
              <a:t>drivers</a:t>
            </a:r>
          </a:p>
        </p:txBody>
      </p:sp>
      <p:sp>
        <p:nvSpPr>
          <p:cNvPr id="45081" name="Line 59"/>
          <p:cNvSpPr>
            <a:spLocks noChangeShapeType="1"/>
          </p:cNvSpPr>
          <p:nvPr/>
        </p:nvSpPr>
        <p:spPr bwMode="auto">
          <a:xfrm>
            <a:off x="3830638" y="5378450"/>
            <a:ext cx="0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2" name="Line 60"/>
          <p:cNvSpPr>
            <a:spLocks noChangeShapeType="1"/>
          </p:cNvSpPr>
          <p:nvPr/>
        </p:nvSpPr>
        <p:spPr bwMode="auto">
          <a:xfrm>
            <a:off x="5160963" y="5378450"/>
            <a:ext cx="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3" name="Line 62"/>
          <p:cNvSpPr>
            <a:spLocks noChangeShapeType="1"/>
          </p:cNvSpPr>
          <p:nvPr/>
        </p:nvSpPr>
        <p:spPr bwMode="auto">
          <a:xfrm>
            <a:off x="4573588" y="4779963"/>
            <a:ext cx="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03350" y="3308350"/>
            <a:ext cx="3916363" cy="661988"/>
            <a:chOff x="1403664" y="3181646"/>
            <a:chExt cx="3916028" cy="662229"/>
          </a:xfrm>
        </p:grpSpPr>
        <p:sp>
          <p:nvSpPr>
            <p:cNvPr id="45101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Times New Roman" pitchFamily="4" charset="0"/>
                  <a:cs typeface="Times New Roman" pitchFamily="4" charset="0"/>
                </a:rPr>
                <a:t>virtual file system integration layer</a:t>
              </a:r>
            </a:p>
          </p:txBody>
        </p:sp>
        <p:sp>
          <p:nvSpPr>
            <p:cNvPr id="45102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  <p:sp>
          <p:nvSpPr>
            <p:cNvPr id="45103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4" charset="0"/>
                <a:ea typeface="Times New Roman" pitchFamily="4" charset="0"/>
                <a:cs typeface="Times New Roman" pitchFamily="4" charset="0"/>
              </a:endParaRPr>
            </a:p>
          </p:txBody>
        </p:sp>
      </p:grpSp>
      <p:sp>
        <p:nvSpPr>
          <p:cNvPr id="45085" name="Rectangle 66"/>
          <p:cNvSpPr>
            <a:spLocks noChangeArrowheads="1"/>
          </p:cNvSpPr>
          <p:nvPr/>
        </p:nvSpPr>
        <p:spPr bwMode="auto">
          <a:xfrm>
            <a:off x="1012825" y="2547938"/>
            <a:ext cx="1404938" cy="60325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container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45086" name="Rectangle 67"/>
          <p:cNvSpPr>
            <a:spLocks noChangeArrowheads="1"/>
          </p:cNvSpPr>
          <p:nvPr/>
        </p:nvSpPr>
        <p:spPr bwMode="auto">
          <a:xfrm>
            <a:off x="2889250" y="2547938"/>
            <a:ext cx="1252538" cy="60325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2313" y="2547938"/>
            <a:ext cx="3209925" cy="6032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file</a:t>
            </a:r>
          </a:p>
          <a:p>
            <a:pPr algn="ctr">
              <a:defRPr/>
            </a:pPr>
            <a:r>
              <a:rPr lang="en-US" sz="1700">
                <a:latin typeface="Times New Roman"/>
                <a:ea typeface="ＭＳ Ｐゴシック" pitchFamily="-102" charset="-128"/>
                <a:cs typeface="Times New Roman"/>
              </a:rPr>
              <a:t>I/O</a:t>
            </a:r>
          </a:p>
        </p:txBody>
      </p:sp>
      <p:sp>
        <p:nvSpPr>
          <p:cNvPr id="45088" name="Rectangle 70"/>
          <p:cNvSpPr>
            <a:spLocks noChangeArrowheads="1"/>
          </p:cNvSpPr>
          <p:nvPr/>
        </p:nvSpPr>
        <p:spPr bwMode="auto">
          <a:xfrm>
            <a:off x="6883400" y="3330575"/>
            <a:ext cx="1017588" cy="9017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socket</a:t>
            </a:r>
          </a:p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I/O</a:t>
            </a:r>
          </a:p>
        </p:txBody>
      </p:sp>
      <p:sp>
        <p:nvSpPr>
          <p:cNvPr id="45089" name="Text Box 72"/>
          <p:cNvSpPr txBox="1">
            <a:spLocks noChangeArrowheads="1"/>
          </p:cNvSpPr>
          <p:nvPr/>
        </p:nvSpPr>
        <p:spPr bwMode="auto">
          <a:xfrm>
            <a:off x="7118350" y="4029075"/>
            <a:ext cx="65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5090" name="Text Box 73"/>
          <p:cNvSpPr txBox="1">
            <a:spLocks noChangeArrowheads="1"/>
          </p:cNvSpPr>
          <p:nvPr/>
        </p:nvSpPr>
        <p:spPr bwMode="auto">
          <a:xfrm>
            <a:off x="5834063" y="4029075"/>
            <a:ext cx="658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113" y="160813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45" name="Oval 44"/>
          <p:cNvSpPr/>
          <p:nvPr/>
        </p:nvSpPr>
        <p:spPr>
          <a:xfrm>
            <a:off x="2830513" y="1614488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46" name="Oval 45"/>
          <p:cNvSpPr/>
          <p:nvPr/>
        </p:nvSpPr>
        <p:spPr>
          <a:xfrm>
            <a:off x="4887913" y="1622425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</a:p>
        </p:txBody>
      </p:sp>
      <p:sp>
        <p:nvSpPr>
          <p:cNvPr id="47" name="Oval 46"/>
          <p:cNvSpPr/>
          <p:nvPr/>
        </p:nvSpPr>
        <p:spPr>
          <a:xfrm>
            <a:off x="6945313" y="1628775"/>
            <a:ext cx="1530350" cy="339725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912938" y="3692525"/>
            <a:ext cx="2897187" cy="1111250"/>
            <a:chOff x="1912536" y="3565437"/>
            <a:chExt cx="2898284" cy="1111240"/>
          </a:xfrm>
        </p:grpSpPr>
        <p:sp>
          <p:nvSpPr>
            <p:cNvPr id="45097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UNIX FS</a:t>
              </a:r>
            </a:p>
          </p:txBody>
        </p:sp>
        <p:sp>
          <p:nvSpPr>
            <p:cNvPr id="45098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DOS FS</a:t>
              </a:r>
            </a:p>
          </p:txBody>
        </p:sp>
        <p:sp>
          <p:nvSpPr>
            <p:cNvPr id="45099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CD FS</a:t>
              </a:r>
            </a:p>
          </p:txBody>
        </p:sp>
        <p:sp>
          <p:nvSpPr>
            <p:cNvPr id="45100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>
                  <a:latin typeface="Times New Roman" pitchFamily="4" charset="0"/>
                  <a:ea typeface="Arial" pitchFamily="4" charset="-52"/>
                  <a:cs typeface="Arial" pitchFamily="4" charset="-52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1863" y="4968875"/>
            <a:ext cx="4699000" cy="4095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Arial" pitchFamily="4" charset="-52"/>
                <a:cs typeface="Arial" pitchFamily="4" charset="-52"/>
              </a:rPr>
              <a:t>Device independent block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3540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Block I/O Devices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systems typically sit on a general block I/O layer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generalizing abstraction – make all disks look same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Implements standard operations on each block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Asynchronous read (physical block #, buffer, bytecount)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Asynchronous write (physical block #, buffer, bytecount)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Map logical block numbers to device addresses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E.g., logical block number to &lt;cylinder, head, sector&gt;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all the particulars of device support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I/O scheduling, initiation, completion, error handlings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Size and alignment limitations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Device Independent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I/O?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better abstraction than generic disks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Allows unified LRU buffer cache for disk data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Hold frequently used data until it is needed again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Hold pre-fetched read-ahead data until it is requested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Provides buffers for data re-blocking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Adapting file system block size to device block size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Adapting file system block size to user request sizes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Handles automatic buffer management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Allocation, deallocation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Automatic write-back of changed buffers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Do We Need That Cache?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access exhibits a high degree of reference locality at multiple levels: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often read and write a single block in small operations, reusing that block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read and write the same files over and over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Users often open files from the same directory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OS regularly consults the same meta-data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Having common cache eliminates many disk accesses, which are slow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Control Structures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file is a named collection of information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Primary roles of file system: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store and retrieve data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manage the media/space where data is stored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Typical operations: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the first block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the next block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Where is block 35 of this file?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Allocate a new block to the end of this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Free all blocks associated with this file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36600" y="503238"/>
            <a:ext cx="754380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Finding Data On Disks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Essentially a question of how you managed the space on your disk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Space management on disk is complex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There are millions of blocks and thousands of files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Files are continuously created and destroyed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Files can be extended after they have been written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Data placement on disk has performance effects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Poor management leads to poor performance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Must track the space assigned to each file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On-disk, master data structure for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On-Disk File Control Structures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1573213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On-disk description of important attributes of  a file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Particularly where its data is located</a:t>
            </a:r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Virtually all file systems have such data structures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Different implementations, performance &amp; abilities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Implementation can have profound effects on what the file system can do (well or at all)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 core design element of a file system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Paired with some kind of in-memory representation of the same information</a:t>
            </a:r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Basic File Control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Structure Problem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file typically consists of multiple data blocks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control structure must be able to find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Preferably able to find any of them quickly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I.e., shouldn’t need to read the entire file to find a block near the end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Blocks can be changed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New data can be added to the file 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 old data deleted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Files can be sparsely populated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In-Memory Representation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is an on-disk structure pointing to disk blocks (and holding other information)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When file is opened, an in-memory structure is created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an exact copy of the disk version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disk version points to disk blocks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in-memory version points to RAM pages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 indicates that the block isn’t in memory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Also keeps track of which blocks are dirty and which aren’t</a:t>
            </a:r>
          </a:p>
          <a:p>
            <a:pPr lvl="1"/>
            <a:endParaRPr lang="en-US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Our Persistent Data Options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raw storage blocks to store the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On a hard disk, flash drive, whatever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Those make no sense to users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Not even easy for OS developers to work with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a database to store the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Probably more structure (and possibly overhead) than we need or can afford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Use a file system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Some organized way of structuring persistent data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Which makes sense to users and programmers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In-Memory Structures and Processes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if multiple processes have a given file open?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Should they share one control structure or have one each?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In-memory structures typically contain a cursor pointer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Indicating how far into the file data has been read/written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Sounds like that should be per-process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Per-Process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7613"/>
            <a:ext cx="8229600" cy="4525962"/>
          </a:xfrm>
        </p:spPr>
        <p:txBody>
          <a:bodyPr/>
          <a:lstStyle/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What if cooperating processes are working with the same file?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dirty="0" smtClean="0"/>
              <a:t>They might want to share a cursor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And how can we know when all processes are finished with an open file?</a:t>
            </a:r>
          </a:p>
          <a:p>
            <a:pPr lvl="1">
              <a:buFont typeface="Arial" pitchFamily="-102" charset="0"/>
              <a:buChar char="–"/>
              <a:defRPr/>
            </a:pPr>
            <a:r>
              <a:rPr lang="en-US" dirty="0" smtClean="0"/>
              <a:t>So we can reclaim space used for its in-memory descriptor</a:t>
            </a:r>
          </a:p>
          <a:p>
            <a:pPr>
              <a:buFont typeface="Arial" pitchFamily="-102" charset="0"/>
              <a:buChar char="•"/>
              <a:defRPr/>
            </a:pPr>
            <a:r>
              <a:rPr lang="en-US" dirty="0" smtClean="0"/>
              <a:t>Implies a two-level solution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A structure shared by all 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A structure shared by cooperating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Unix Approach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441450"/>
            <a:ext cx="8229600" cy="4525963"/>
          </a:xfrm>
        </p:spPr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96100" y="5365750"/>
            <a:ext cx="18161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On-disk file descriptors 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(UNIX struct 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dinode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35763" y="1509713"/>
            <a:ext cx="2166937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Open-file references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UNIX user file descriptor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 process descriptor</a:t>
            </a:r>
          </a:p>
        </p:txBody>
      </p:sp>
      <p:sp>
        <p:nvSpPr>
          <p:cNvPr id="58374" name="AutoShape 7"/>
          <p:cNvSpPr>
            <a:spLocks noChangeArrowheads="1"/>
          </p:cNvSpPr>
          <p:nvPr/>
        </p:nvSpPr>
        <p:spPr bwMode="auto">
          <a:xfrm>
            <a:off x="773113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5" name="AutoShape 8"/>
          <p:cNvSpPr>
            <a:spLocks noChangeArrowheads="1"/>
          </p:cNvSpPr>
          <p:nvPr/>
        </p:nvSpPr>
        <p:spPr bwMode="auto">
          <a:xfrm>
            <a:off x="2033588" y="5703888"/>
            <a:ext cx="1046162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6" name="AutoShape 9"/>
          <p:cNvSpPr>
            <a:spLocks noChangeArrowheads="1"/>
          </p:cNvSpPr>
          <p:nvPr/>
        </p:nvSpPr>
        <p:spPr bwMode="auto">
          <a:xfrm>
            <a:off x="3328988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7" name="AutoShape 10"/>
          <p:cNvSpPr>
            <a:spLocks noChangeArrowheads="1"/>
          </p:cNvSpPr>
          <p:nvPr/>
        </p:nvSpPr>
        <p:spPr bwMode="auto">
          <a:xfrm>
            <a:off x="4624388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58378" name="AutoShape 12"/>
          <p:cNvSpPr>
            <a:spLocks noChangeArrowheads="1"/>
          </p:cNvSpPr>
          <p:nvPr/>
        </p:nvSpPr>
        <p:spPr bwMode="auto">
          <a:xfrm>
            <a:off x="5984875" y="570388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</a:t>
            </a:r>
          </a:p>
        </p:txBody>
      </p:sp>
      <p:sp>
        <p:nvSpPr>
          <p:cNvPr id="11" name="AutoShape 13" descr="Wide downward diagonal"/>
          <p:cNvSpPr>
            <a:spLocks noChangeArrowheads="1"/>
          </p:cNvSpPr>
          <p:nvPr/>
        </p:nvSpPr>
        <p:spPr bwMode="auto">
          <a:xfrm>
            <a:off x="773113" y="4478338"/>
            <a:ext cx="1047750" cy="585787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2" name="AutoShape 14" descr="Wide downward diagonal"/>
          <p:cNvSpPr>
            <a:spLocks noChangeArrowheads="1"/>
          </p:cNvSpPr>
          <p:nvPr/>
        </p:nvSpPr>
        <p:spPr bwMode="auto">
          <a:xfrm>
            <a:off x="2176463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3" name="AutoShape 15" descr="Wide downward diagonal"/>
          <p:cNvSpPr>
            <a:spLocks noChangeArrowheads="1"/>
          </p:cNvSpPr>
          <p:nvPr/>
        </p:nvSpPr>
        <p:spPr bwMode="auto">
          <a:xfrm>
            <a:off x="3616325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14" name="AutoShape 16" descr="Wide downward diagonal"/>
          <p:cNvSpPr>
            <a:spLocks noChangeArrowheads="1"/>
          </p:cNvSpPr>
          <p:nvPr/>
        </p:nvSpPr>
        <p:spPr bwMode="auto">
          <a:xfrm>
            <a:off x="5057775" y="447992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800" dirty="0">
                <a:latin typeface="Times New Roman"/>
                <a:ea typeface="ＭＳ Ｐゴシック" pitchFamily="-102" charset="-128"/>
                <a:cs typeface="Times New Roman"/>
              </a:rPr>
              <a:t>I-node</a:t>
            </a:r>
          </a:p>
        </p:txBody>
      </p:sp>
      <p:sp>
        <p:nvSpPr>
          <p:cNvPr id="58383" name="AutoShape 17"/>
          <p:cNvSpPr>
            <a:spLocks noChangeArrowheads="1"/>
          </p:cNvSpPr>
          <p:nvPr/>
        </p:nvSpPr>
        <p:spPr bwMode="auto">
          <a:xfrm>
            <a:off x="77311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cxnSp>
        <p:nvCxnSpPr>
          <p:cNvPr id="58384" name="AutoShape 22"/>
          <p:cNvCxnSpPr>
            <a:cxnSpLocks noChangeShapeType="1"/>
            <a:stCxn id="11" idx="2"/>
            <a:endCxn id="58374" idx="0"/>
          </p:cNvCxnSpPr>
          <p:nvPr/>
        </p:nvCxnSpPr>
        <p:spPr bwMode="auto">
          <a:xfrm rot="5400000">
            <a:off x="977106" y="5384007"/>
            <a:ext cx="6397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5" name="AutoShape 23"/>
          <p:cNvCxnSpPr>
            <a:cxnSpLocks noChangeShapeType="1"/>
            <a:stCxn id="12" idx="2"/>
            <a:endCxn id="58376" idx="0"/>
          </p:cNvCxnSpPr>
          <p:nvPr/>
        </p:nvCxnSpPr>
        <p:spPr bwMode="auto">
          <a:xfrm rot="16200000" flipH="1">
            <a:off x="2957513" y="4808538"/>
            <a:ext cx="638175" cy="11525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6" name="AutoShape 24"/>
          <p:cNvCxnSpPr>
            <a:cxnSpLocks noChangeShapeType="1"/>
            <a:stCxn id="13" idx="2"/>
            <a:endCxn id="58377" idx="0"/>
          </p:cNvCxnSpPr>
          <p:nvPr/>
        </p:nvCxnSpPr>
        <p:spPr bwMode="auto">
          <a:xfrm rot="16200000" flipH="1">
            <a:off x="4325144" y="4880769"/>
            <a:ext cx="638175" cy="10080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7" name="AutoShape 25"/>
          <p:cNvCxnSpPr>
            <a:cxnSpLocks noChangeShapeType="1"/>
            <a:stCxn id="14" idx="2"/>
            <a:endCxn id="58378" idx="0"/>
          </p:cNvCxnSpPr>
          <p:nvPr/>
        </p:nvCxnSpPr>
        <p:spPr bwMode="auto">
          <a:xfrm rot="16200000" flipH="1">
            <a:off x="5726112" y="4921251"/>
            <a:ext cx="638175" cy="927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8" name="AutoShape 26"/>
          <p:cNvCxnSpPr>
            <a:cxnSpLocks noChangeShapeType="1"/>
            <a:stCxn id="58383" idx="2"/>
            <a:endCxn id="11" idx="0"/>
          </p:cNvCxnSpPr>
          <p:nvPr/>
        </p:nvCxnSpPr>
        <p:spPr bwMode="auto">
          <a:xfrm rot="5400000">
            <a:off x="969963" y="4151313"/>
            <a:ext cx="6540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89" name="AutoShape 27"/>
          <p:cNvCxnSpPr>
            <a:cxnSpLocks noChangeShapeType="1"/>
            <a:stCxn id="45" idx="2"/>
            <a:endCxn id="12" idx="0"/>
          </p:cNvCxnSpPr>
          <p:nvPr/>
        </p:nvCxnSpPr>
        <p:spPr bwMode="auto">
          <a:xfrm rot="16200000" flipH="1">
            <a:off x="2366169" y="4145757"/>
            <a:ext cx="655637" cy="12700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0" name="AutoShape 28"/>
          <p:cNvCxnSpPr>
            <a:cxnSpLocks noChangeShapeType="1"/>
            <a:stCxn id="58414" idx="2"/>
            <a:endCxn id="13" idx="0"/>
          </p:cNvCxnSpPr>
          <p:nvPr/>
        </p:nvCxnSpPr>
        <p:spPr bwMode="auto">
          <a:xfrm rot="16200000" flipH="1">
            <a:off x="3810000" y="4149726"/>
            <a:ext cx="655637" cy="4762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1" name="AutoShape 29"/>
          <p:cNvCxnSpPr>
            <a:cxnSpLocks noChangeShapeType="1"/>
            <a:stCxn id="47" idx="2"/>
            <a:endCxn id="14" idx="0"/>
          </p:cNvCxnSpPr>
          <p:nvPr/>
        </p:nvCxnSpPr>
        <p:spPr bwMode="auto">
          <a:xfrm rot="5400000">
            <a:off x="5254625" y="4151313"/>
            <a:ext cx="655637" cy="158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392" name="AutoShape 30"/>
          <p:cNvCxnSpPr>
            <a:cxnSpLocks noChangeShapeType="1"/>
            <a:stCxn id="48" idx="2"/>
            <a:endCxn id="14" idx="0"/>
          </p:cNvCxnSpPr>
          <p:nvPr/>
        </p:nvCxnSpPr>
        <p:spPr bwMode="auto">
          <a:xfrm rot="5400000">
            <a:off x="5969000" y="3436938"/>
            <a:ext cx="655637" cy="143033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58393" name="AutoShape 31"/>
          <p:cNvSpPr>
            <a:spLocks noChangeArrowheads="1"/>
          </p:cNvSpPr>
          <p:nvPr/>
        </p:nvSpPr>
        <p:spPr bwMode="auto">
          <a:xfrm>
            <a:off x="714375" y="194945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394" name="AutoShape 32"/>
          <p:cNvSpPr>
            <a:spLocks noChangeArrowheads="1"/>
          </p:cNvSpPr>
          <p:nvPr/>
        </p:nvSpPr>
        <p:spPr bwMode="auto">
          <a:xfrm>
            <a:off x="714375" y="209391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395" name="AutoShape 33"/>
          <p:cNvSpPr>
            <a:spLocks noChangeArrowheads="1"/>
          </p:cNvSpPr>
          <p:nvPr/>
        </p:nvSpPr>
        <p:spPr bwMode="auto">
          <a:xfrm>
            <a:off x="714375" y="18065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396" name="AutoShape 34"/>
          <p:cNvSpPr>
            <a:spLocks noChangeArrowheads="1"/>
          </p:cNvSpPr>
          <p:nvPr/>
        </p:nvSpPr>
        <p:spPr bwMode="auto">
          <a:xfrm>
            <a:off x="714375" y="22510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8397" name="AutoShape 35"/>
          <p:cNvSpPr>
            <a:spLocks noChangeArrowheads="1"/>
          </p:cNvSpPr>
          <p:nvPr/>
        </p:nvSpPr>
        <p:spPr bwMode="auto">
          <a:xfrm>
            <a:off x="5467350" y="1949450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398" name="AutoShape 36"/>
          <p:cNvSpPr>
            <a:spLocks noChangeArrowheads="1"/>
          </p:cNvSpPr>
          <p:nvPr/>
        </p:nvSpPr>
        <p:spPr bwMode="auto">
          <a:xfrm>
            <a:off x="5467350" y="2093913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399" name="AutoShape 37"/>
          <p:cNvSpPr>
            <a:spLocks noChangeArrowheads="1"/>
          </p:cNvSpPr>
          <p:nvPr/>
        </p:nvSpPr>
        <p:spPr bwMode="auto">
          <a:xfrm>
            <a:off x="5467350" y="180657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400" name="AutoShape 38"/>
          <p:cNvSpPr>
            <a:spLocks noChangeArrowheads="1"/>
          </p:cNvSpPr>
          <p:nvPr/>
        </p:nvSpPr>
        <p:spPr bwMode="auto">
          <a:xfrm>
            <a:off x="5467350" y="225107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33" name="AutoShape 39"/>
          <p:cNvCxnSpPr>
            <a:cxnSpLocks noChangeShapeType="1"/>
            <a:stCxn id="58395" idx="3"/>
          </p:cNvCxnSpPr>
          <p:nvPr/>
        </p:nvCxnSpPr>
        <p:spPr bwMode="auto">
          <a:xfrm>
            <a:off x="1736725" y="1881188"/>
            <a:ext cx="987425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58402" name="AutoShape 40"/>
          <p:cNvSpPr>
            <a:spLocks noChangeArrowheads="1"/>
          </p:cNvSpPr>
          <p:nvPr/>
        </p:nvSpPr>
        <p:spPr bwMode="auto">
          <a:xfrm>
            <a:off x="3125788" y="194945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stdout</a:t>
            </a:r>
          </a:p>
        </p:txBody>
      </p:sp>
      <p:sp>
        <p:nvSpPr>
          <p:cNvPr id="58403" name="AutoShape 41"/>
          <p:cNvSpPr>
            <a:spLocks noChangeArrowheads="1"/>
          </p:cNvSpPr>
          <p:nvPr/>
        </p:nvSpPr>
        <p:spPr bwMode="auto">
          <a:xfrm>
            <a:off x="3125788" y="209391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stderr</a:t>
            </a:r>
          </a:p>
        </p:txBody>
      </p:sp>
      <p:sp>
        <p:nvSpPr>
          <p:cNvPr id="58404" name="AutoShape 42"/>
          <p:cNvSpPr>
            <a:spLocks noChangeArrowheads="1"/>
          </p:cNvSpPr>
          <p:nvPr/>
        </p:nvSpPr>
        <p:spPr bwMode="auto">
          <a:xfrm>
            <a:off x="3125788" y="18065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stdin</a:t>
            </a:r>
          </a:p>
        </p:txBody>
      </p:sp>
      <p:sp>
        <p:nvSpPr>
          <p:cNvPr id="58405" name="AutoShape 43"/>
          <p:cNvSpPr>
            <a:spLocks noChangeArrowheads="1"/>
          </p:cNvSpPr>
          <p:nvPr/>
        </p:nvSpPr>
        <p:spPr bwMode="auto">
          <a:xfrm>
            <a:off x="3125788" y="225107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58406" name="AutoShape 44"/>
          <p:cNvCxnSpPr>
            <a:cxnSpLocks noChangeShapeType="1"/>
            <a:stCxn id="58397" idx="3"/>
          </p:cNvCxnSpPr>
          <p:nvPr/>
        </p:nvCxnSpPr>
        <p:spPr bwMode="auto">
          <a:xfrm>
            <a:off x="6488113" y="2024063"/>
            <a:ext cx="557212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7" name="AutoShape 45"/>
          <p:cNvCxnSpPr>
            <a:cxnSpLocks noChangeShapeType="1"/>
            <a:stCxn id="58398" idx="3"/>
          </p:cNvCxnSpPr>
          <p:nvPr/>
        </p:nvCxnSpPr>
        <p:spPr bwMode="auto">
          <a:xfrm>
            <a:off x="6488113" y="2168525"/>
            <a:ext cx="557212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8" name="AutoShape 46"/>
          <p:cNvCxnSpPr>
            <a:cxnSpLocks noChangeShapeType="1"/>
            <a:stCxn id="58402" idx="3"/>
          </p:cNvCxnSpPr>
          <p:nvPr/>
        </p:nvCxnSpPr>
        <p:spPr bwMode="auto">
          <a:xfrm>
            <a:off x="4148138" y="2024063"/>
            <a:ext cx="1457325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09" name="AutoShape 47"/>
          <p:cNvCxnSpPr>
            <a:cxnSpLocks noChangeShapeType="1"/>
            <a:stCxn id="58403" idx="3"/>
          </p:cNvCxnSpPr>
          <p:nvPr/>
        </p:nvCxnSpPr>
        <p:spPr bwMode="auto">
          <a:xfrm>
            <a:off x="4148138" y="2168525"/>
            <a:ext cx="1457325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10" name="AutoShape 48"/>
          <p:cNvCxnSpPr>
            <a:cxnSpLocks noChangeShapeType="1"/>
            <a:stCxn id="58399" idx="1"/>
          </p:cNvCxnSpPr>
          <p:nvPr/>
        </p:nvCxnSpPr>
        <p:spPr bwMode="auto">
          <a:xfrm rot="10800000" flipV="1">
            <a:off x="4164013" y="1881188"/>
            <a:ext cx="1303337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3" name="AutoShape 49"/>
          <p:cNvCxnSpPr>
            <a:cxnSpLocks noChangeShapeType="1"/>
            <a:stCxn id="58404" idx="1"/>
          </p:cNvCxnSpPr>
          <p:nvPr/>
        </p:nvCxnSpPr>
        <p:spPr bwMode="auto">
          <a:xfrm rot="10800000" flipV="1">
            <a:off x="2724150" y="1881188"/>
            <a:ext cx="401638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58412" name="AutoShape 50"/>
          <p:cNvCxnSpPr>
            <a:cxnSpLocks noChangeShapeType="1"/>
            <a:stCxn id="58393" idx="3"/>
            <a:endCxn id="58383" idx="0"/>
          </p:cNvCxnSpPr>
          <p:nvPr/>
        </p:nvCxnSpPr>
        <p:spPr bwMode="auto">
          <a:xfrm flipH="1">
            <a:off x="1296988" y="2024063"/>
            <a:ext cx="439737" cy="1216025"/>
          </a:xfrm>
          <a:prstGeom prst="curvedConnector4">
            <a:avLst>
              <a:gd name="adj1" fmla="val -51986"/>
              <a:gd name="adj2" fmla="val 53005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45" name="AutoShape 51"/>
          <p:cNvSpPr>
            <a:spLocks noChangeArrowheads="1"/>
          </p:cNvSpPr>
          <p:nvPr/>
        </p:nvSpPr>
        <p:spPr bwMode="auto">
          <a:xfrm>
            <a:off x="21637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58414" name="AutoShape 52"/>
          <p:cNvSpPr>
            <a:spLocks noChangeArrowheads="1"/>
          </p:cNvSpPr>
          <p:nvPr/>
        </p:nvSpPr>
        <p:spPr bwMode="auto">
          <a:xfrm>
            <a:off x="36115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7" name="AutoShape 53"/>
          <p:cNvSpPr>
            <a:spLocks noChangeArrowheads="1"/>
          </p:cNvSpPr>
          <p:nvPr/>
        </p:nvSpPr>
        <p:spPr bwMode="auto">
          <a:xfrm>
            <a:off x="505936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8" name="AutoShape 54"/>
          <p:cNvSpPr>
            <a:spLocks noChangeArrowheads="1"/>
          </p:cNvSpPr>
          <p:nvPr/>
        </p:nvSpPr>
        <p:spPr bwMode="auto">
          <a:xfrm>
            <a:off x="6488113" y="324008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offset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options</a:t>
            </a:r>
          </a:p>
          <a:p>
            <a:r>
              <a:rPr lang="en-US" sz="12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ptr</a:t>
            </a:r>
          </a:p>
        </p:txBody>
      </p:sp>
      <p:sp>
        <p:nvSpPr>
          <p:cNvPr id="49" name="Text Box 55"/>
          <p:cNvSpPr txBox="1">
            <a:spLocks noChangeArrowheads="1"/>
          </p:cNvSpPr>
          <p:nvPr/>
        </p:nvSpPr>
        <p:spPr bwMode="auto">
          <a:xfrm>
            <a:off x="6248400" y="4611688"/>
            <a:ext cx="25749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In-memory file descriptors  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(UNIX struct </a:t>
            </a: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inode</a:t>
            </a: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) </a:t>
            </a:r>
          </a:p>
        </p:txBody>
      </p:sp>
      <p:sp>
        <p:nvSpPr>
          <p:cNvPr id="50" name="Text Box 56"/>
          <p:cNvSpPr txBox="1">
            <a:spLocks noChangeArrowheads="1"/>
          </p:cNvSpPr>
          <p:nvPr/>
        </p:nvSpPr>
        <p:spPr bwMode="auto">
          <a:xfrm>
            <a:off x="7645400" y="3209925"/>
            <a:ext cx="12144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Open file instance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descriptors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625" y="976313"/>
            <a:ext cx="2530475" cy="708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/>
                <a:ea typeface="ＭＳ Ｐゴシック" pitchFamily="-102" charset="-128"/>
                <a:cs typeface="Times New Roman"/>
              </a:rPr>
              <a:t>Two processes can share one descriptor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83025" y="1044575"/>
            <a:ext cx="2530475" cy="708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/>
                <a:ea typeface="ＭＳ Ｐゴシック" pitchFamily="-102" charset="-128"/>
                <a:cs typeface="Times New Roman"/>
              </a:rPr>
              <a:t>Two descriptors can share one </a:t>
            </a:r>
            <a:r>
              <a:rPr lang="en-US" sz="2000" dirty="0" err="1">
                <a:latin typeface="Times New Roman"/>
                <a:ea typeface="ＭＳ Ｐゴシック" pitchFamily="-102" charset="-128"/>
                <a:cs typeface="Times New Roman"/>
              </a:rPr>
              <a:t>inode</a:t>
            </a:r>
            <a:endParaRPr lang="en-US" sz="2000" dirty="0">
              <a:latin typeface="Times New Roman"/>
              <a:ea typeface="ＭＳ Ｐゴシック" pitchFamily="-102" charset="-128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mph" presetSubtype="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 animBg="1"/>
      <p:bldP spid="45" grpId="0" animBg="1"/>
      <p:bldP spid="47" grpId="0" animBg="1"/>
      <p:bldP spid="48" grpId="0" animBg="1"/>
      <p:bldP spid="49" grpId="0"/>
      <p:bldP spid="50" grpId="0"/>
      <p:bldP spid="53" grpId="0" animBg="1"/>
      <p:bldP spid="53" grpId="1" animBg="1"/>
      <p:bldP spid="54" grpId="0" animBg="1"/>
      <p:bldP spid="54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 Structure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do I organize a disk into a file system?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Linked extents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DOS FAT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index blocks</a:t>
            </a:r>
          </a:p>
          <a:p>
            <a:pPr lvl="2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System V file system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74838" y="503238"/>
            <a:ext cx="54800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Basics of File System Structure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3096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Most file systems live on disks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Disk volumes are divided into fixed-sized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Many sizes are used: 512, 1024, 2048, 4096, 8192 ... 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Most blocks will be used to store user data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Some will be used to store organizing “meta-data”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Description of the file system (e.g., layout and state)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File control blocks to describe individual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Lists of free blocks (not yet allocated to any file)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All operating systems have such data structures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Different OSes and file systems have very different goals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These result in very different implementations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Boot Block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0</a:t>
            </a:r>
            <a:r>
              <a:rPr lang="en-US" baseline="30000" smtClean="0">
                <a:latin typeface="Times New Roman" pitchFamily="4" charset="0"/>
                <a:ea typeface="ＭＳ Ｐゴシック" pitchFamily="4" charset="-128"/>
              </a:rPr>
              <a:t>th</a:t>
            </a: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block of a disk is usually reserved for the boot block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Code allowing the machine to boot an OS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usually under the control of a file system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It typically ignores the boot block entirely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all disks are bootable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the 0</a:t>
            </a:r>
            <a:r>
              <a:rPr lang="en-US" baseline="30000" smtClean="0">
                <a:latin typeface="Times New Roman" pitchFamily="4" charset="0"/>
                <a:ea typeface="ＭＳ Ｐゴシック" pitchFamily="4" charset="-128"/>
              </a:rPr>
              <a:t>th</a:t>
            </a: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block is usually reserved, “just in case”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file systems start work at block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Managing Allocated Space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A core activity for a file system, with various choices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What if we give each file same amount of space?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Internal fragmentation ... just like memory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What if we allocate just as much as file needs?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External fragmentation, compaction ... just like memory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Perhaps we should allocate space in “pages”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How many chunks can a file contain?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The file control data structure determines this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It only has room for so many pointers, then file is “full”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 how do we want to organize the space in a file?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Linked Extents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A simple answer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control block contains exactly one pointer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the first chunk of the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Each chunk contains a pointer to the next chunk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Allows us to add arbitrarily many chunks to each file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Pointers can be in the chunks themselves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This takes away a little of every chunk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To find chunk N, you have to read the first N-1 chunks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Pointers can be in auxiliary “chunk linkage” table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Faster searches, especially if table kept in memory 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47938" y="503238"/>
            <a:ext cx="3973512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DOS File System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754313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boot block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754313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BIOS parameter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 block (BPB)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2754313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Allocation</a:t>
            </a:r>
            <a:b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</a:b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Table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(FAT)</a:t>
            </a:r>
          </a:p>
        </p:txBody>
      </p:sp>
      <p:sp>
        <p:nvSpPr>
          <p:cNvPr id="65543" name="Rectangle 8"/>
          <p:cNvSpPr>
            <a:spLocks noChangeArrowheads="1"/>
          </p:cNvSpPr>
          <p:nvPr/>
        </p:nvSpPr>
        <p:spPr bwMode="auto">
          <a:xfrm>
            <a:off x="2754313" y="4846638"/>
            <a:ext cx="1981200" cy="7604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#1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(root directory)</a:t>
            </a:r>
          </a:p>
        </p:txBody>
      </p:sp>
      <p:sp>
        <p:nvSpPr>
          <p:cNvPr id="65544" name="Rectangle 10"/>
          <p:cNvSpPr>
            <a:spLocks noChangeArrowheads="1"/>
          </p:cNvSpPr>
          <p:nvPr/>
        </p:nvSpPr>
        <p:spPr bwMode="auto">
          <a:xfrm>
            <a:off x="2754313" y="5684838"/>
            <a:ext cx="1981200" cy="762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#2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…</a:t>
            </a:r>
          </a:p>
        </p:txBody>
      </p:sp>
      <p:sp>
        <p:nvSpPr>
          <p:cNvPr id="65545" name="Text Box 11"/>
          <p:cNvSpPr txBox="1">
            <a:spLocks noChangeArrowheads="1"/>
          </p:cNvSpPr>
          <p:nvPr/>
        </p:nvSpPr>
        <p:spPr bwMode="auto">
          <a:xfrm>
            <a:off x="544513" y="18589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0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6" name="Text Box 12"/>
          <p:cNvSpPr txBox="1">
            <a:spLocks noChangeArrowheads="1"/>
          </p:cNvSpPr>
          <p:nvPr/>
        </p:nvSpPr>
        <p:spPr bwMode="auto">
          <a:xfrm>
            <a:off x="544513" y="24685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1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7" name="Text Box 13"/>
          <p:cNvSpPr txBox="1">
            <a:spLocks noChangeArrowheads="1"/>
          </p:cNvSpPr>
          <p:nvPr/>
        </p:nvSpPr>
        <p:spPr bwMode="auto">
          <a:xfrm>
            <a:off x="544513" y="3154363"/>
            <a:ext cx="1827212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2</a:t>
            </a:r>
            <a:r>
              <a:rPr lang="en-US" sz="2000" baseline="-25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512</a:t>
            </a:r>
          </a:p>
        </p:txBody>
      </p:sp>
      <p:sp>
        <p:nvSpPr>
          <p:cNvPr id="65548" name="Text Box 14"/>
          <p:cNvSpPr txBox="1">
            <a:spLocks noChangeArrowheads="1"/>
          </p:cNvSpPr>
          <p:nvPr/>
        </p:nvSpPr>
        <p:spPr bwMode="auto">
          <a:xfrm>
            <a:off x="4986338" y="2184400"/>
            <a:ext cx="333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size and FAT length are specified in the BPB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5549" name="Text Box 15"/>
          <p:cNvSpPr txBox="1">
            <a:spLocks noChangeArrowheads="1"/>
          </p:cNvSpPr>
          <p:nvPr/>
        </p:nvSpPr>
        <p:spPr bwMode="auto">
          <a:xfrm>
            <a:off x="4986338" y="3552825"/>
            <a:ext cx="29765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clusters begin immediately after the end of the FAT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5550" name="Text Box 16"/>
          <p:cNvSpPr txBox="1">
            <a:spLocks noChangeArrowheads="1"/>
          </p:cNvSpPr>
          <p:nvPr/>
        </p:nvSpPr>
        <p:spPr bwMode="auto">
          <a:xfrm>
            <a:off x="4986338" y="4829175"/>
            <a:ext cx="2976562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Root directory begins in the first data cluster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File System Overview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DOS file systems divide space into “clusters”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Cluster size (multiple of 512) fixed for each file system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Clusters are numbered 1 though 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control structure points to first cluster of a file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Allocation Table (FAT), one entry per cluster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Contains the number of the next cluster in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 0 entry means that the cluster is not allocated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 -1 entry means “end of file”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File system is sometimes called “FAT,” after the name of this key data structure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Originally the computer equivalent of a physical filing cabinet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Put related sets of data into individual containers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Put them all into an overall storage unit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Organized by some simple principle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alphabetically by title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Or chronologically by date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Goal is to provide: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Persistence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Ease of access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Good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FAT Clusters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80975" y="13716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directory entry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095375" y="1905000"/>
            <a:ext cx="2360613" cy="382588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name:	myfile.txt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1095375" y="2287588"/>
            <a:ext cx="2360613" cy="3794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length:	1500 bytes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1095375" y="2667000"/>
            <a:ext cx="2360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7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 cluster:              3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4829175" y="1371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File Allocation Table</a:t>
            </a:r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5849938" y="20335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x</a:t>
            </a:r>
          </a:p>
        </p:txBody>
      </p:sp>
      <p:sp>
        <p:nvSpPr>
          <p:cNvPr id="67594" name="Text Box 16"/>
          <p:cNvSpPr txBox="1">
            <a:spLocks noChangeArrowheads="1"/>
          </p:cNvSpPr>
          <p:nvPr/>
        </p:nvSpPr>
        <p:spPr bwMode="auto">
          <a:xfrm>
            <a:off x="5468938" y="2033588"/>
            <a:ext cx="381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6</a:t>
            </a:r>
          </a:p>
        </p:txBody>
      </p:sp>
      <p:sp>
        <p:nvSpPr>
          <p:cNvPr id="67595" name="Rectangle 17"/>
          <p:cNvSpPr>
            <a:spLocks noChangeArrowheads="1"/>
          </p:cNvSpPr>
          <p:nvPr/>
        </p:nvSpPr>
        <p:spPr bwMode="auto">
          <a:xfrm>
            <a:off x="5849938" y="24145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x</a:t>
            </a:r>
          </a:p>
        </p:txBody>
      </p:sp>
      <p:sp>
        <p:nvSpPr>
          <p:cNvPr id="67596" name="Rectangle 18"/>
          <p:cNvSpPr>
            <a:spLocks noChangeArrowheads="1"/>
          </p:cNvSpPr>
          <p:nvPr/>
        </p:nvSpPr>
        <p:spPr bwMode="auto">
          <a:xfrm>
            <a:off x="5849938" y="4090988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0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5849938" y="3254375"/>
            <a:ext cx="685800" cy="45402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5849938" y="3708400"/>
            <a:ext cx="685800" cy="382588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-1</a:t>
            </a: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5849938" y="2795588"/>
            <a:ext cx="685800" cy="4587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104775" y="34290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#3</a:t>
            </a: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104775" y="4495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#4</a:t>
            </a: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180975" y="5562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cluster #5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1552575" y="3733800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first 512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1552575" y="4800600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second 512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1628775" y="5867400"/>
            <a:ext cx="2514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last 476 bytes of file</a:t>
            </a:r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22" name="AutoShape 30"/>
          <p:cNvCxnSpPr>
            <a:cxnSpLocks noChangeShapeType="1"/>
            <a:stCxn id="67591" idx="3"/>
            <a:endCxn id="19" idx="0"/>
          </p:cNvCxnSpPr>
          <p:nvPr/>
        </p:nvCxnSpPr>
        <p:spPr bwMode="auto">
          <a:xfrm flipH="1">
            <a:off x="3000375" y="2857500"/>
            <a:ext cx="455613" cy="876300"/>
          </a:xfrm>
          <a:prstGeom prst="bentConnector4">
            <a:avLst>
              <a:gd name="adj1" fmla="val -50176"/>
              <a:gd name="adj2" fmla="val 6087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" name="AutoShape 31"/>
          <p:cNvCxnSpPr>
            <a:cxnSpLocks noChangeShapeType="1"/>
            <a:stCxn id="15" idx="3"/>
            <a:endCxn id="20" idx="0"/>
          </p:cNvCxnSpPr>
          <p:nvPr/>
        </p:nvCxnSpPr>
        <p:spPr bwMode="auto">
          <a:xfrm flipH="1">
            <a:off x="3000375" y="3024188"/>
            <a:ext cx="3535363" cy="1776412"/>
          </a:xfrm>
          <a:prstGeom prst="bentConnector4">
            <a:avLst>
              <a:gd name="adj1" fmla="val -6468"/>
              <a:gd name="adj2" fmla="val 5645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4" name="AutoShape 32"/>
          <p:cNvCxnSpPr>
            <a:cxnSpLocks noChangeShapeType="1"/>
            <a:stCxn id="13" idx="3"/>
            <a:endCxn id="21" idx="0"/>
          </p:cNvCxnSpPr>
          <p:nvPr/>
        </p:nvCxnSpPr>
        <p:spPr bwMode="auto">
          <a:xfrm flipH="1">
            <a:off x="2886075" y="3481388"/>
            <a:ext cx="3649663" cy="2386012"/>
          </a:xfrm>
          <a:prstGeom prst="bentConnector4">
            <a:avLst>
              <a:gd name="adj1" fmla="val -6264"/>
              <a:gd name="adj2" fmla="val 5475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" name="Rectangle 34"/>
          <p:cNvSpPr>
            <a:spLocks noChangeArrowheads="1"/>
          </p:cNvSpPr>
          <p:nvPr/>
        </p:nvSpPr>
        <p:spPr bwMode="auto">
          <a:xfrm>
            <a:off x="4143375" y="5867400"/>
            <a:ext cx="30480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26" name="AutoShape 35"/>
          <p:cNvCxnSpPr>
            <a:cxnSpLocks noChangeShapeType="1"/>
            <a:stCxn id="19" idx="3"/>
            <a:endCxn id="15" idx="1"/>
          </p:cNvCxnSpPr>
          <p:nvPr/>
        </p:nvCxnSpPr>
        <p:spPr bwMode="auto">
          <a:xfrm flipV="1">
            <a:off x="4448175" y="3024188"/>
            <a:ext cx="1401763" cy="97631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7" name="AutoShape 36"/>
          <p:cNvCxnSpPr>
            <a:cxnSpLocks noChangeShapeType="1"/>
            <a:stCxn id="20" idx="3"/>
          </p:cNvCxnSpPr>
          <p:nvPr/>
        </p:nvCxnSpPr>
        <p:spPr bwMode="auto">
          <a:xfrm flipV="1">
            <a:off x="4448175" y="3505200"/>
            <a:ext cx="1676400" cy="1562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8" name="AutoShape 37"/>
          <p:cNvCxnSpPr>
            <a:cxnSpLocks noChangeShapeType="1"/>
            <a:stCxn id="25" idx="3"/>
            <a:endCxn id="14" idx="1"/>
          </p:cNvCxnSpPr>
          <p:nvPr/>
        </p:nvCxnSpPr>
        <p:spPr bwMode="auto">
          <a:xfrm flipV="1">
            <a:off x="4448175" y="3898900"/>
            <a:ext cx="1401763" cy="2235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67613" name="Text Box 38"/>
          <p:cNvSpPr txBox="1">
            <a:spLocks noChangeArrowheads="1"/>
          </p:cNvSpPr>
          <p:nvPr/>
        </p:nvSpPr>
        <p:spPr bwMode="auto">
          <a:xfrm>
            <a:off x="6854825" y="1971675"/>
            <a:ext cx="1981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Each FAT entry corresponds to a cluster, and contains the number of the next cluster. 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-1 = End of File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0 = free cluster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 animBg="1"/>
      <p:bldP spid="2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DOS File System Characteristics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To find a particular block of a file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Get number of first cluster from directory entry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Follow chain of pointers through File Allocation Table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Entire File Allocation Table is kept in memory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No disk I/O is required to find a cluster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For very large files the search can still be long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No support for “sparse”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Of a file has a block </a:t>
            </a:r>
            <a:r>
              <a:rPr lang="en-GB" sz="2400" i="1" smtClean="0">
                <a:latin typeface="Times New Roman" pitchFamily="4" charset="0"/>
                <a:ea typeface="ＭＳ Ｐゴシック" pitchFamily="4" charset="-128"/>
              </a:rPr>
              <a:t>n</a:t>
            </a:r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, it must have all blocks &lt; </a:t>
            </a:r>
            <a:r>
              <a:rPr lang="en-GB" sz="2400" i="1" smtClean="0">
                <a:latin typeface="Times New Roman" pitchFamily="4" charset="0"/>
                <a:ea typeface="ＭＳ Ｐゴシック" pitchFamily="4" charset="-128"/>
              </a:rPr>
              <a:t>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Width of FAT determines max file system size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How many bits describe a cluster address?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Originally 8 bits, eventually expanded to 32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Index Blocks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different way to keep track of where a file’s data blocks are on the disk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 file control block points to all blocks in file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Very fast access to any desired block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how many pointers can the file control block hold?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File control block could point at extent descriptors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this still gives us a fixed number of extents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95550" y="503238"/>
            <a:ext cx="42513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699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Hierarchically Structured File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Index Blocks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To solve the problem of file size being limited by entries in file index block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The basic file index block points to blocks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Some of those contain pointers which in turn point to blocks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Can point to many extents, but still a limit to how many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But that limit might be a very large number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Has potential to adapt to wide range of file sizes</a:t>
            </a:r>
          </a:p>
          <a:p>
            <a:endParaRPr lang="en-US" sz="36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System V File System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1973263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Boot block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1973263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Super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1973263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I-nodes</a:t>
            </a:r>
          </a:p>
        </p:txBody>
      </p:sp>
      <p:sp>
        <p:nvSpPr>
          <p:cNvPr id="71687" name="Rectangle 6"/>
          <p:cNvSpPr>
            <a:spLocks noChangeArrowheads="1"/>
          </p:cNvSpPr>
          <p:nvPr/>
        </p:nvSpPr>
        <p:spPr bwMode="auto">
          <a:xfrm>
            <a:off x="1973263" y="4846638"/>
            <a:ext cx="1981200" cy="760412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Available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blocks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-236538" y="1858963"/>
            <a:ext cx="1827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0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-236538" y="2468563"/>
            <a:ext cx="1827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1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-236538" y="3154363"/>
            <a:ext cx="1827213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2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419600" y="226853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size and number of I-nodes are specified in super block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4419600" y="348773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I-node #1 (traditionally) describes the root directory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419600" y="4841875"/>
            <a:ext cx="43434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blocks begin immediately after the end of the I-nodes.</a:t>
            </a:r>
            <a:endParaRPr lang="en-US" sz="2000" baseline="-250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Inodes and Block Pointers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55650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55650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7567613" y="3189288"/>
            <a:ext cx="1122362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569200" y="3552825"/>
            <a:ext cx="1120775" cy="306388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7569200" y="4195763"/>
            <a:ext cx="1120775" cy="309562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1034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7569200" y="4540250"/>
            <a:ext cx="1120775" cy="309563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1035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837488" y="2514600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6143625" y="360838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>
            <a:off x="6143625" y="3787775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6143625" y="3968750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6332538" y="3352800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5" name="AutoShape 21"/>
          <p:cNvSpPr>
            <a:spLocks noChangeArrowheads="1"/>
          </p:cNvSpPr>
          <p:nvPr/>
        </p:nvSpPr>
        <p:spPr bwMode="auto">
          <a:xfrm>
            <a:off x="6143625" y="4602163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>
            <a:off x="6143625" y="4781550"/>
            <a:ext cx="966788" cy="180975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auto">
          <a:xfrm>
            <a:off x="6143625" y="496093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6332538" y="4332288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19" name="AutoShape 29"/>
          <p:cNvSpPr>
            <a:spLocks noChangeArrowheads="1"/>
          </p:cNvSpPr>
          <p:nvPr/>
        </p:nvSpPr>
        <p:spPr bwMode="auto">
          <a:xfrm>
            <a:off x="7569200" y="5168900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2058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7570788" y="5532438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2059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1" name="AutoShape 33"/>
          <p:cNvSpPr>
            <a:spLocks noChangeArrowheads="1"/>
          </p:cNvSpPr>
          <p:nvPr/>
        </p:nvSpPr>
        <p:spPr bwMode="auto">
          <a:xfrm>
            <a:off x="6143625" y="5589588"/>
            <a:ext cx="966788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2" name="AutoShape 34"/>
          <p:cNvSpPr>
            <a:spLocks noChangeArrowheads="1"/>
          </p:cNvSpPr>
          <p:nvPr/>
        </p:nvSpPr>
        <p:spPr bwMode="auto">
          <a:xfrm>
            <a:off x="6143625" y="5770563"/>
            <a:ext cx="966788" cy="184150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6143625" y="5949950"/>
            <a:ext cx="966788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6323013" y="5522913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25" name="AutoShape 40"/>
          <p:cNvSpPr>
            <a:spLocks noChangeArrowheads="1"/>
          </p:cNvSpPr>
          <p:nvPr/>
        </p:nvSpPr>
        <p:spPr bwMode="auto">
          <a:xfrm>
            <a:off x="4170363" y="4754563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6" name="AutoShape 41"/>
          <p:cNvSpPr>
            <a:spLocks noChangeArrowheads="1"/>
          </p:cNvSpPr>
          <p:nvPr/>
        </p:nvSpPr>
        <p:spPr bwMode="auto">
          <a:xfrm>
            <a:off x="4170363" y="4933950"/>
            <a:ext cx="966787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4170363" y="5113338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373563" y="4673600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5734050" y="1722438"/>
            <a:ext cx="13017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Indirect blocks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7519988" y="1700213"/>
            <a:ext cx="1035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Data blocks</a:t>
            </a:r>
          </a:p>
        </p:txBody>
      </p:sp>
      <p:sp>
        <p:nvSpPr>
          <p:cNvPr id="31" name="AutoShape 49"/>
          <p:cNvSpPr>
            <a:spLocks noChangeArrowheads="1"/>
          </p:cNvSpPr>
          <p:nvPr/>
        </p:nvSpPr>
        <p:spPr bwMode="auto">
          <a:xfrm>
            <a:off x="565150" y="2219325"/>
            <a:ext cx="1141413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st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36" name="Text Box 52"/>
          <p:cNvSpPr txBox="1">
            <a:spLocks noChangeArrowheads="1"/>
          </p:cNvSpPr>
          <p:nvPr/>
        </p:nvSpPr>
        <p:spPr bwMode="auto">
          <a:xfrm>
            <a:off x="425450" y="1646238"/>
            <a:ext cx="12779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Block pointers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(in I-node)</a:t>
            </a:r>
          </a:p>
        </p:txBody>
      </p:sp>
      <p:sp>
        <p:nvSpPr>
          <p:cNvPr id="33" name="AutoShape 68"/>
          <p:cNvSpPr>
            <a:spLocks noChangeArrowheads="1"/>
          </p:cNvSpPr>
          <p:nvPr/>
        </p:nvSpPr>
        <p:spPr bwMode="auto">
          <a:xfrm>
            <a:off x="2570163" y="5484813"/>
            <a:ext cx="966787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4" name="AutoShape 69"/>
          <p:cNvSpPr>
            <a:spLocks noChangeArrowheads="1"/>
          </p:cNvSpPr>
          <p:nvPr/>
        </p:nvSpPr>
        <p:spPr bwMode="auto">
          <a:xfrm>
            <a:off x="2570163" y="5665788"/>
            <a:ext cx="966787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5" name="AutoShape 70"/>
          <p:cNvSpPr>
            <a:spLocks noChangeArrowheads="1"/>
          </p:cNvSpPr>
          <p:nvPr/>
        </p:nvSpPr>
        <p:spPr bwMode="auto">
          <a:xfrm>
            <a:off x="2570163" y="5845175"/>
            <a:ext cx="966787" cy="182563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36" name="Text Box 71"/>
          <p:cNvSpPr txBox="1">
            <a:spLocks noChangeArrowheads="1"/>
          </p:cNvSpPr>
          <p:nvPr/>
        </p:nvSpPr>
        <p:spPr bwMode="auto">
          <a:xfrm>
            <a:off x="1984375" y="1733550"/>
            <a:ext cx="1600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Triple-indirect</a:t>
            </a:r>
          </a:p>
        </p:txBody>
      </p:sp>
      <p:sp>
        <p:nvSpPr>
          <p:cNvPr id="37" name="Text Box 74"/>
          <p:cNvSpPr txBox="1">
            <a:spLocks noChangeArrowheads="1"/>
          </p:cNvSpPr>
          <p:nvPr/>
        </p:nvSpPr>
        <p:spPr bwMode="auto">
          <a:xfrm>
            <a:off x="3536950" y="1741488"/>
            <a:ext cx="2057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Double-indirect</a:t>
            </a:r>
          </a:p>
        </p:txBody>
      </p:sp>
      <p:sp>
        <p:nvSpPr>
          <p:cNvPr id="38" name="Text Box 75"/>
          <p:cNvSpPr txBox="1">
            <a:spLocks noChangeArrowheads="1"/>
          </p:cNvSpPr>
          <p:nvPr/>
        </p:nvSpPr>
        <p:spPr bwMode="auto">
          <a:xfrm>
            <a:off x="7856538" y="3513138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39" name="Text Box 76"/>
          <p:cNvSpPr txBox="1">
            <a:spLocks noChangeArrowheads="1"/>
          </p:cNvSpPr>
          <p:nvPr/>
        </p:nvSpPr>
        <p:spPr bwMode="auto">
          <a:xfrm>
            <a:off x="7856538" y="4484688"/>
            <a:ext cx="461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sp>
        <p:nvSpPr>
          <p:cNvPr id="40" name="AutoShape 77"/>
          <p:cNvSpPr>
            <a:spLocks noChangeArrowheads="1"/>
          </p:cNvSpPr>
          <p:nvPr/>
        </p:nvSpPr>
        <p:spPr bwMode="auto">
          <a:xfrm>
            <a:off x="565150" y="2446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nd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1" name="AutoShape 78"/>
          <p:cNvSpPr>
            <a:spLocks noChangeArrowheads="1"/>
          </p:cNvSpPr>
          <p:nvPr/>
        </p:nvSpPr>
        <p:spPr bwMode="auto">
          <a:xfrm>
            <a:off x="565150" y="4273550"/>
            <a:ext cx="1141413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10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2" name="AutoShape 79"/>
          <p:cNvSpPr>
            <a:spLocks noChangeArrowheads="1"/>
          </p:cNvSpPr>
          <p:nvPr/>
        </p:nvSpPr>
        <p:spPr bwMode="auto">
          <a:xfrm>
            <a:off x="565150" y="45037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11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3" name="AutoShape 80"/>
          <p:cNvSpPr>
            <a:spLocks noChangeArrowheads="1"/>
          </p:cNvSpPr>
          <p:nvPr/>
        </p:nvSpPr>
        <p:spPr bwMode="auto">
          <a:xfrm>
            <a:off x="565150" y="4732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12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44" name="AutoShape 81"/>
          <p:cNvSpPr>
            <a:spLocks noChangeArrowheads="1"/>
          </p:cNvSpPr>
          <p:nvPr/>
        </p:nvSpPr>
        <p:spPr bwMode="auto">
          <a:xfrm>
            <a:off x="565150" y="4960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13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49" name="AutoShape 82"/>
          <p:cNvSpPr>
            <a:spLocks noChangeArrowheads="1"/>
          </p:cNvSpPr>
          <p:nvPr/>
        </p:nvSpPr>
        <p:spPr bwMode="auto">
          <a:xfrm>
            <a:off x="565150" y="2674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3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rd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0" name="AutoShape 83"/>
          <p:cNvSpPr>
            <a:spLocks noChangeArrowheads="1"/>
          </p:cNvSpPr>
          <p:nvPr/>
        </p:nvSpPr>
        <p:spPr bwMode="auto">
          <a:xfrm>
            <a:off x="565150" y="29035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4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1" name="AutoShape 84"/>
          <p:cNvSpPr>
            <a:spLocks noChangeArrowheads="1"/>
          </p:cNvSpPr>
          <p:nvPr/>
        </p:nvSpPr>
        <p:spPr bwMode="auto">
          <a:xfrm>
            <a:off x="565150" y="31321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5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2" name="AutoShape 85"/>
          <p:cNvSpPr>
            <a:spLocks noChangeArrowheads="1"/>
          </p:cNvSpPr>
          <p:nvPr/>
        </p:nvSpPr>
        <p:spPr bwMode="auto">
          <a:xfrm>
            <a:off x="565150" y="33607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6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3" name="AutoShape 86"/>
          <p:cNvSpPr>
            <a:spLocks noChangeArrowheads="1"/>
          </p:cNvSpPr>
          <p:nvPr/>
        </p:nvSpPr>
        <p:spPr bwMode="auto">
          <a:xfrm>
            <a:off x="565150" y="35893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7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4" name="AutoShape 87"/>
          <p:cNvSpPr>
            <a:spLocks noChangeArrowheads="1"/>
          </p:cNvSpPr>
          <p:nvPr/>
        </p:nvSpPr>
        <p:spPr bwMode="auto">
          <a:xfrm>
            <a:off x="565150" y="3817938"/>
            <a:ext cx="1141413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8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72755" name="AutoShape 88"/>
          <p:cNvSpPr>
            <a:spLocks noChangeArrowheads="1"/>
          </p:cNvSpPr>
          <p:nvPr/>
        </p:nvSpPr>
        <p:spPr bwMode="auto">
          <a:xfrm>
            <a:off x="565150" y="4046538"/>
            <a:ext cx="1141413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9</a:t>
            </a:r>
            <a:r>
              <a:rPr lang="en-US" sz="1600" baseline="30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th</a:t>
            </a:r>
            <a:endParaRPr lang="en-US" sz="1600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cxnSp>
        <p:nvCxnSpPr>
          <p:cNvPr id="52" name="AutoShape 89"/>
          <p:cNvCxnSpPr>
            <a:cxnSpLocks noChangeShapeType="1"/>
            <a:stCxn id="31" idx="3"/>
            <a:endCxn id="4" idx="1"/>
          </p:cNvCxnSpPr>
          <p:nvPr/>
        </p:nvCxnSpPr>
        <p:spPr bwMode="auto">
          <a:xfrm>
            <a:off x="1706563" y="2333625"/>
            <a:ext cx="5849937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</p:cxnSp>
      <p:cxnSp>
        <p:nvCxnSpPr>
          <p:cNvPr id="53" name="AutoShape 90"/>
          <p:cNvCxnSpPr>
            <a:cxnSpLocks noChangeShapeType="1"/>
            <a:stCxn id="40" idx="3"/>
            <a:endCxn id="5" idx="1"/>
          </p:cNvCxnSpPr>
          <p:nvPr/>
        </p:nvCxnSpPr>
        <p:spPr bwMode="auto">
          <a:xfrm>
            <a:off x="1706563" y="2560638"/>
            <a:ext cx="5849937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54" name="AutoShape 91"/>
          <p:cNvCxnSpPr>
            <a:cxnSpLocks noChangeShapeType="1"/>
            <a:stCxn id="41" idx="3"/>
            <a:endCxn id="6" idx="1"/>
          </p:cNvCxnSpPr>
          <p:nvPr/>
        </p:nvCxnSpPr>
        <p:spPr bwMode="auto">
          <a:xfrm flipV="1">
            <a:off x="1706563" y="3343275"/>
            <a:ext cx="5861050" cy="10461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55" name="AutoShape 92"/>
          <p:cNvCxnSpPr>
            <a:cxnSpLocks noChangeShapeType="1"/>
            <a:stCxn id="42" idx="3"/>
            <a:endCxn id="11" idx="1"/>
          </p:cNvCxnSpPr>
          <p:nvPr/>
        </p:nvCxnSpPr>
        <p:spPr bwMode="auto">
          <a:xfrm flipV="1">
            <a:off x="1706563" y="3700463"/>
            <a:ext cx="4437062" cy="917575"/>
          </a:xfrm>
          <a:prstGeom prst="bentConnector3">
            <a:avLst>
              <a:gd name="adj1" fmla="val 49981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56" name="AutoShape 93"/>
          <p:cNvCxnSpPr>
            <a:cxnSpLocks noChangeShapeType="1"/>
            <a:stCxn id="43" idx="3"/>
            <a:endCxn id="25" idx="1"/>
          </p:cNvCxnSpPr>
          <p:nvPr/>
        </p:nvCxnSpPr>
        <p:spPr bwMode="auto">
          <a:xfrm>
            <a:off x="1706563" y="4846638"/>
            <a:ext cx="2463800" cy="0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</p:spPr>
      </p:cxnSp>
      <p:cxnSp>
        <p:nvCxnSpPr>
          <p:cNvPr id="57" name="AutoShape 94"/>
          <p:cNvCxnSpPr>
            <a:cxnSpLocks noChangeShapeType="1"/>
            <a:stCxn id="44" idx="3"/>
            <a:endCxn id="33" idx="1"/>
          </p:cNvCxnSpPr>
          <p:nvPr/>
        </p:nvCxnSpPr>
        <p:spPr bwMode="auto">
          <a:xfrm>
            <a:off x="1706563" y="5075238"/>
            <a:ext cx="863600" cy="501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</p:spPr>
      </p:cxnSp>
      <p:sp>
        <p:nvSpPr>
          <p:cNvPr id="58" name="AutoShape 95"/>
          <p:cNvSpPr>
            <a:spLocks noChangeArrowheads="1"/>
          </p:cNvSpPr>
          <p:nvPr/>
        </p:nvSpPr>
        <p:spPr bwMode="auto">
          <a:xfrm>
            <a:off x="4170363" y="5489575"/>
            <a:ext cx="966787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59" name="AutoShape 96"/>
          <p:cNvSpPr>
            <a:spLocks noChangeArrowheads="1"/>
          </p:cNvSpPr>
          <p:nvPr/>
        </p:nvSpPr>
        <p:spPr bwMode="auto">
          <a:xfrm>
            <a:off x="4170363" y="5668963"/>
            <a:ext cx="966787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0" name="AutoShape 97"/>
          <p:cNvSpPr>
            <a:spLocks noChangeArrowheads="1"/>
          </p:cNvSpPr>
          <p:nvPr/>
        </p:nvSpPr>
        <p:spPr bwMode="auto">
          <a:xfrm>
            <a:off x="4170363" y="5848350"/>
            <a:ext cx="966787" cy="184150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4" charset="0"/>
              <a:ea typeface="Times New Roman" pitchFamily="4" charset="0"/>
              <a:cs typeface="Times New Roman" pitchFamily="4" charset="0"/>
            </a:endParaRPr>
          </a:p>
        </p:txBody>
      </p:sp>
      <p:sp>
        <p:nvSpPr>
          <p:cNvPr id="61" name="Text Box 98"/>
          <p:cNvSpPr txBox="1">
            <a:spLocks noChangeArrowheads="1"/>
          </p:cNvSpPr>
          <p:nvPr/>
        </p:nvSpPr>
        <p:spPr bwMode="auto">
          <a:xfrm>
            <a:off x="4373563" y="5407025"/>
            <a:ext cx="46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</a:pPr>
            <a:r>
              <a:rPr lang="en-GB" sz="48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...</a:t>
            </a:r>
          </a:p>
        </p:txBody>
      </p:sp>
      <p:cxnSp>
        <p:nvCxnSpPr>
          <p:cNvPr id="62" name="AutoShape 99"/>
          <p:cNvCxnSpPr>
            <a:cxnSpLocks noChangeShapeType="1"/>
            <a:stCxn id="11" idx="3"/>
            <a:endCxn id="7" idx="1"/>
          </p:cNvCxnSpPr>
          <p:nvPr/>
        </p:nvCxnSpPr>
        <p:spPr bwMode="auto">
          <a:xfrm>
            <a:off x="7110413" y="3700463"/>
            <a:ext cx="458787" cy="6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3" name="AutoShape 100"/>
          <p:cNvCxnSpPr>
            <a:cxnSpLocks noChangeShapeType="1"/>
            <a:stCxn id="13" idx="3"/>
            <a:endCxn id="8" idx="1"/>
          </p:cNvCxnSpPr>
          <p:nvPr/>
        </p:nvCxnSpPr>
        <p:spPr bwMode="auto">
          <a:xfrm>
            <a:off x="7110413" y="4060825"/>
            <a:ext cx="458787" cy="2905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4" name="AutoShape 101"/>
          <p:cNvCxnSpPr>
            <a:cxnSpLocks noChangeShapeType="1"/>
            <a:stCxn id="15" idx="3"/>
            <a:endCxn id="9" idx="1"/>
          </p:cNvCxnSpPr>
          <p:nvPr/>
        </p:nvCxnSpPr>
        <p:spPr bwMode="auto">
          <a:xfrm>
            <a:off x="7110413" y="4694238"/>
            <a:ext cx="458787" cy="1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5" name="AutoShape 102"/>
          <p:cNvCxnSpPr>
            <a:cxnSpLocks noChangeShapeType="1"/>
            <a:stCxn id="17" idx="3"/>
            <a:endCxn id="19" idx="1"/>
          </p:cNvCxnSpPr>
          <p:nvPr/>
        </p:nvCxnSpPr>
        <p:spPr bwMode="auto">
          <a:xfrm>
            <a:off x="7110413" y="5053013"/>
            <a:ext cx="458787" cy="269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6" name="AutoShape 103"/>
          <p:cNvCxnSpPr>
            <a:cxnSpLocks noChangeShapeType="1"/>
            <a:stCxn id="21" idx="3"/>
            <a:endCxn id="20" idx="1"/>
          </p:cNvCxnSpPr>
          <p:nvPr/>
        </p:nvCxnSpPr>
        <p:spPr bwMode="auto">
          <a:xfrm>
            <a:off x="7110413" y="5681663"/>
            <a:ext cx="460375" cy="47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cxnSp>
        <p:nvCxnSpPr>
          <p:cNvPr id="67" name="AutoShape 104"/>
          <p:cNvCxnSpPr>
            <a:cxnSpLocks noChangeShapeType="1"/>
            <a:stCxn id="25" idx="3"/>
            <a:endCxn id="15" idx="1"/>
          </p:cNvCxnSpPr>
          <p:nvPr/>
        </p:nvCxnSpPr>
        <p:spPr bwMode="auto">
          <a:xfrm flipV="1">
            <a:off x="5137150" y="4694238"/>
            <a:ext cx="1006475" cy="152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68" name="AutoShape 105"/>
          <p:cNvCxnSpPr>
            <a:cxnSpLocks noChangeShapeType="1"/>
            <a:stCxn id="26" idx="3"/>
            <a:endCxn id="21" idx="1"/>
          </p:cNvCxnSpPr>
          <p:nvPr/>
        </p:nvCxnSpPr>
        <p:spPr bwMode="auto">
          <a:xfrm>
            <a:off x="5137150" y="5026025"/>
            <a:ext cx="1006475" cy="655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</p:spPr>
      </p:cxnSp>
      <p:cxnSp>
        <p:nvCxnSpPr>
          <p:cNvPr id="69" name="AutoShape 106"/>
          <p:cNvCxnSpPr>
            <a:cxnSpLocks noChangeShapeType="1"/>
            <a:stCxn id="33" idx="3"/>
            <a:endCxn id="58" idx="1"/>
          </p:cNvCxnSpPr>
          <p:nvPr/>
        </p:nvCxnSpPr>
        <p:spPr bwMode="auto">
          <a:xfrm>
            <a:off x="3536950" y="5576888"/>
            <a:ext cx="633413" cy="4762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5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0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500"/>
                            </p:stCondLst>
                            <p:childTnLst>
                              <p:par>
                                <p:cTn id="1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500"/>
                            </p:stCondLst>
                            <p:childTnLst>
                              <p:par>
                                <p:cTn id="20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500"/>
                            </p:stCondLst>
                            <p:childTnLst>
                              <p:par>
                                <p:cTn id="2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3500"/>
                            </p:stCondLst>
                            <p:childTnLst>
                              <p:par>
                                <p:cTn id="2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000"/>
                            </p:stCondLst>
                            <p:childTnLst>
                              <p:par>
                                <p:cTn id="2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500"/>
                            </p:stCondLst>
                            <p:childTnLst>
                              <p:par>
                                <p:cTn id="2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1" grpId="1" animBg="1"/>
      <p:bldP spid="12" grpId="0" animBg="1"/>
      <p:bldP spid="13" grpId="0" animBg="1"/>
      <p:bldP spid="13" grpId="1" animBg="1"/>
      <p:bldP spid="14" grpId="0"/>
      <p:bldP spid="15" grpId="0" animBg="1"/>
      <p:bldP spid="15" grpId="1" animBg="1"/>
      <p:bldP spid="16" grpId="0" animBg="1"/>
      <p:bldP spid="17" grpId="0" animBg="1"/>
      <p:bldP spid="17" grpId="1" animBg="1"/>
      <p:bldP spid="18" grpId="0"/>
      <p:bldP spid="19" grpId="0" animBg="1"/>
      <p:bldP spid="20" grpId="0" animBg="1"/>
      <p:bldP spid="21" grpId="0" animBg="1"/>
      <p:bldP spid="21" grpId="1" animBg="1"/>
      <p:bldP spid="22" grpId="0" animBg="1"/>
      <p:bldP spid="23" grpId="0" animBg="1"/>
      <p:bldP spid="24" grpId="0"/>
      <p:bldP spid="25" grpId="0" animBg="1"/>
      <p:bldP spid="25" grpId="1" animBg="1"/>
      <p:bldP spid="26" grpId="0" animBg="1"/>
      <p:bldP spid="26" grpId="1" animBg="1"/>
      <p:bldP spid="27" grpId="0" animBg="1"/>
      <p:bldP spid="28" grpId="0"/>
      <p:bldP spid="29" grpId="0"/>
      <p:bldP spid="30" grpId="0"/>
      <p:bldP spid="31" grpId="0" animBg="1"/>
      <p:bldP spid="33" grpId="0" animBg="1"/>
      <p:bldP spid="33" grpId="1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58" grpId="0" animBg="1"/>
      <p:bldP spid="59" grpId="0" animBg="1"/>
      <p:bldP spid="60" grpId="0" animBg="1"/>
      <p:bldP spid="6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Is This a Good Idea?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The UNIX pointer structure seems ad hoc and complicated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not something simpler?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all block pointers are triple indirect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File sizes are not random 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The majority of files are only a few thousand bytes long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Unix approach allows us to access up to 40Kbytes (assuming 4K blocks) without extra I/Os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Remember, the double and triple indirect blocks must themselves be fetched off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Big a File Can Unix Handle?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525962"/>
          </a:xfrm>
        </p:spPr>
        <p:txBody>
          <a:bodyPr/>
          <a:lstStyle/>
          <a:p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 on-disk inode contains 13 block pointers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First 10 point to first 10 blocks of file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11th points to an indirect block (which contains pointers to 1024 blocks)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12th points to a double indirect block (pointing to 1024 indirect blocks)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13th points to a triple indirect block (pointing to 1024 double indirect blocks)</a:t>
            </a:r>
          </a:p>
          <a:p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Assuming 4k bytes per block and 4 bytes per pointer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10 direct blocks = 10 * 4K bytes = 40K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Indirect block = 1K * 4K = 4M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Double indirect = 1K * 4M = 4G bytes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Triple indirect = 1K * 4G = 4T bytes 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At the time system was designed, that seemed impossibly large</a:t>
            </a:r>
          </a:p>
          <a:p>
            <a:pPr lvl="1"/>
            <a:r>
              <a:rPr lang="en-GB" sz="2000" smtClean="0">
                <a:latin typeface="Times New Roman" pitchFamily="4" charset="0"/>
                <a:ea typeface="ＭＳ Ｐゴシック" pitchFamily="4" charset="-128"/>
              </a:rPr>
              <a:t>But . . .</a:t>
            </a:r>
            <a:endParaRPr lang="en-US" sz="24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Unix Inode Performance Issues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The inode is in memory whenever file is open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So the first ten blocks can be found with no extra I/O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After that, we must read indirect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The real pointers are in the indirect blocks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Sequential file processing will keep referencing it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Block I/O will keep it in the buffer cache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1-3 extra I/O operations per thousand pages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Any block can be found with 3 or fewer reads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Index blocks can support “sparse” files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Not unlike page tables for sparse address spaces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Basic File System Concept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Organize data into natural coherent units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 paper, a spreadsheet, a message, a program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Store each unit as its own self-contained entity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file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Store each file in a way allowing efficient access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Provide some simple, powerful organizing principle for the collection of files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Making it easy to find them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And easy to organize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File Systems and Hardware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3319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File systems are typically stored on hardware providing persistent memory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Disks, tapes, flash memory, etc.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With the expectation that a file put in one “place” will be there when we look again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Performance considerations will require us to match the implementation to the hardware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But ideally, the same user-visible file system should work on any reasonable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GB" dirty="0" smtClean="0"/>
              <a:t>What Hardware Do We Use?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Until recently, file systems were designed for disks</a:t>
            </a:r>
          </a:p>
          <a:p>
            <a:r>
              <a:rPr lang="en-GB" dirty="0" smtClean="0"/>
              <a:t>Which required many optimizations based on particular disk characteristics</a:t>
            </a:r>
          </a:p>
          <a:p>
            <a:pPr lvl="1"/>
            <a:r>
              <a:rPr lang="en-GB" dirty="0" smtClean="0"/>
              <a:t>To minimize seek overhead</a:t>
            </a:r>
          </a:p>
          <a:p>
            <a:pPr lvl="1"/>
            <a:r>
              <a:rPr lang="en-GB" dirty="0" smtClean="0"/>
              <a:t>To minimize rotational latency delays</a:t>
            </a:r>
          </a:p>
          <a:p>
            <a:r>
              <a:rPr lang="en-GB" dirty="0" smtClean="0"/>
              <a:t>Generally, the disk provided cheap persistent storage at the cost of high latency</a:t>
            </a:r>
          </a:p>
          <a:p>
            <a:pPr lvl="1"/>
            <a:r>
              <a:rPr lang="en-GB" dirty="0" smtClean="0"/>
              <a:t>File system design had to hide as much of the latency as possible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</a:t>
            </a:r>
            <a:r>
              <a:rPr lang="en-US" dirty="0" err="1" smtClean="0"/>
              <a:t>vs</a:t>
            </a:r>
            <a:r>
              <a:rPr lang="en-US" dirty="0" smtClean="0"/>
              <a:t> SSD Performance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67818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106"/>
                <a:gridCol w="1403294"/>
                <a:gridCol w="1447800"/>
                <a:gridCol w="1752600"/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Cheeta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(archival)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Barracuda</a:t>
                      </a:r>
                    </a:p>
                    <a:p>
                      <a:pPr algn="ctr"/>
                      <a:r>
                        <a:rPr lang="en-US" dirty="0" smtClean="0"/>
                        <a:t>(high </a:t>
                      </a:r>
                      <a:r>
                        <a:rPr lang="en-US" dirty="0" err="1" smtClean="0"/>
                        <a:t>perf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Extreme/Pro</a:t>
                      </a:r>
                    </a:p>
                    <a:p>
                      <a:pPr algn="ctr"/>
                      <a:r>
                        <a:rPr lang="en-US" dirty="0" smtClean="0"/>
                        <a:t>(SSD)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seek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r>
                        <a:rPr lang="en-US" baseline="0" dirty="0" smtClean="0"/>
                        <a:t> speed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105MB/s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125MB/s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540MB/s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</a:t>
                      </a:r>
                      <a:r>
                        <a:rPr lang="en-US" baseline="0" dirty="0" smtClean="0"/>
                        <a:t> 4KB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 4KB 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</a:t>
                      </a:r>
                      <a:r>
                        <a:rPr lang="en-US" baseline="0" dirty="0" smtClean="0"/>
                        <a:t> 4KB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10us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 4KB 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13.2ms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65120</TotalTime>
  <Words>4145</Words>
  <Application>Microsoft Macintosh PowerPoint</Application>
  <PresentationFormat>On-screen Show (4:3)</PresentationFormat>
  <Paragraphs>781</Paragraphs>
  <Slides>58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Theme</vt:lpstr>
      <vt:lpstr>Operating System Principles: File Systems CS 111 Operating Systems  Peter Reiher </vt:lpstr>
      <vt:lpstr>Outline</vt:lpstr>
      <vt:lpstr>Introduction</vt:lpstr>
      <vt:lpstr>Our Persistent Data Options</vt:lpstr>
      <vt:lpstr>File Systems</vt:lpstr>
      <vt:lpstr>The Basic File System Concept</vt:lpstr>
      <vt:lpstr>File Systems and Hardware</vt:lpstr>
      <vt:lpstr>What Hardware Do We Use?</vt:lpstr>
      <vt:lpstr>Disk vs SSD Performance</vt:lpstr>
      <vt:lpstr>Random Access: Game Over</vt:lpstr>
      <vt:lpstr>Data and Metadata</vt:lpstr>
      <vt:lpstr>Bridging the Gap</vt:lpstr>
      <vt:lpstr>A Further Wrinkle</vt:lpstr>
      <vt:lpstr>Desirable File System Properties</vt:lpstr>
      <vt:lpstr>The Performance Issue</vt:lpstr>
      <vt:lpstr>The Reliability Issue</vt:lpstr>
      <vt:lpstr>“Suitable” Security</vt:lpstr>
      <vt:lpstr>Basics of File System Design</vt:lpstr>
      <vt:lpstr>File Systems and the OS</vt:lpstr>
      <vt:lpstr>File Systems and Layered Abstractions</vt:lpstr>
      <vt:lpstr>The File System API</vt:lpstr>
      <vt:lpstr>The File System API</vt:lpstr>
      <vt:lpstr>File Container Operations</vt:lpstr>
      <vt:lpstr>Directory Operations</vt:lpstr>
      <vt:lpstr>File I/O Operations</vt:lpstr>
      <vt:lpstr>The Virtual File System Layer</vt:lpstr>
      <vt:lpstr>The Virtual File System  (VFS) Layer</vt:lpstr>
      <vt:lpstr>The File System Layer</vt:lpstr>
      <vt:lpstr>The File Systems Layer</vt:lpstr>
      <vt:lpstr>Why Multiple File Systems?</vt:lpstr>
      <vt:lpstr>Device Independent Block I/O Layer</vt:lpstr>
      <vt:lpstr>File Systems and Block I/O Devices</vt:lpstr>
      <vt:lpstr>Why Device Independent  Block I/O?</vt:lpstr>
      <vt:lpstr>Why Do We Need That Cache?</vt:lpstr>
      <vt:lpstr>File Systems Control Structures</vt:lpstr>
      <vt:lpstr>Finding Data On Disks</vt:lpstr>
      <vt:lpstr>On-Disk File Control Structures</vt:lpstr>
      <vt:lpstr>The Basic File Control  Structure Problem</vt:lpstr>
      <vt:lpstr>The In-Memory Representation</vt:lpstr>
      <vt:lpstr>In-Memory Structures and Processes</vt:lpstr>
      <vt:lpstr>Per-Process or Not?</vt:lpstr>
      <vt:lpstr>The Unix Approach</vt:lpstr>
      <vt:lpstr>File System Structure</vt:lpstr>
      <vt:lpstr>Basics of File System Structure</vt:lpstr>
      <vt:lpstr>The Boot Block</vt:lpstr>
      <vt:lpstr>Managing Allocated Space</vt:lpstr>
      <vt:lpstr>Linked Extents</vt:lpstr>
      <vt:lpstr>The DOS File System</vt:lpstr>
      <vt:lpstr>DOS File System Overview</vt:lpstr>
      <vt:lpstr>DOS FAT Clusters</vt:lpstr>
      <vt:lpstr>DOS File System Characteristics</vt:lpstr>
      <vt:lpstr>File Index Blocks</vt:lpstr>
      <vt:lpstr>Hierarchically Structured File  Index Blocks</vt:lpstr>
      <vt:lpstr>Unix System V File System</vt:lpstr>
      <vt:lpstr>Unix Inodes and Block Pointers</vt:lpstr>
      <vt:lpstr>Why Is This a Good Idea?</vt:lpstr>
      <vt:lpstr>How Big a File Can Unix Handle?</vt:lpstr>
      <vt:lpstr>Unix Inode Performance Issues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102</cp:revision>
  <cp:lastPrinted>2017-11-08T17:31:41Z</cp:lastPrinted>
  <dcterms:created xsi:type="dcterms:W3CDTF">2017-11-15T21:12:28Z</dcterms:created>
  <dcterms:modified xsi:type="dcterms:W3CDTF">2017-11-15T21:12:54Z</dcterms:modified>
</cp:coreProperties>
</file>