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embeddings/oleObject8.bin" ContentType="application/vnd.openxmlformats-officedocument.oleObject"/>
  <Override PartName="/ppt/notesSlides/notesSlide16.xml" ContentType="application/vnd.openxmlformats-officedocument.presentationml.notes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embeddings/oleObject7.bin" ContentType="application/vnd.openxmlformats-officedocument.oleObject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embeddings/oleObject6.bin" ContentType="application/vnd.openxmlformats-officedocument.oleObject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Default Extension="pict" ContentType="image/pict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embeddings/oleObject12.bin" ContentType="application/vnd.openxmlformats-officedocument.oleObject"/>
  <Override PartName="/ppt/slides/slide3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embeddings/oleObject5.bin" ContentType="application/vnd.openxmlformats-officedocument.oleObject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embeddings/oleObject11.bin" ContentType="application/vnd.openxmlformats-officedocument.oleObject"/>
  <Override PartName="/ppt/slides/slide2.xml" ContentType="application/vnd.openxmlformats-officedocument.presentationml.slide+xml"/>
  <Override PartName="/ppt/notesSlides/notesSlide20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embeddings/oleObject4.bin" ContentType="application/vnd.openxmlformats-officedocument.oleObject"/>
  <Override PartName="/ppt/notesSlides/notesSlide12.xml" ContentType="application/vnd.openxmlformats-officedocument.presentationml.notesSlide+xml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embeddings/oleObject10.bin" ContentType="application/vnd.openxmlformats-officedocument.oleObject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embeddings/oleObject3.bin" ContentType="application/vnd.openxmlformats-officedocument.oleObject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embeddings/oleObject9.bin" ContentType="application/vnd.openxmlformats-officedocument.oleObject"/>
  <Override PartName="/ppt/notesSlides/notesSlide17.xml" ContentType="application/vnd.openxmlformats-officedocument.presentationml.notesSlide+xml"/>
  <Override PartName="/ppt/embeddings/oleObject2.bin" ContentType="application/vnd.openxmlformats-officedocument.oleObject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31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4" r:id="rId29"/>
    <p:sldId id="346" r:id="rId30"/>
    <p:sldId id="347" r:id="rId31"/>
    <p:sldId id="348" r:id="rId32"/>
    <p:sldId id="349" r:id="rId33"/>
    <p:sldId id="350" r:id="rId34"/>
    <p:sldId id="351" r:id="rId35"/>
    <p:sldId id="352" r:id="rId36"/>
    <p:sldId id="353" r:id="rId37"/>
    <p:sldId id="354" r:id="rId38"/>
    <p:sldId id="356" r:id="rId39"/>
    <p:sldId id="357" r:id="rId40"/>
    <p:sldId id="358" r:id="rId41"/>
    <p:sldId id="360" r:id="rId42"/>
    <p:sldId id="361" r:id="rId43"/>
    <p:sldId id="362" r:id="rId44"/>
    <p:sldId id="365" r:id="rId45"/>
    <p:sldId id="366" r:id="rId46"/>
    <p:sldId id="367" r:id="rId47"/>
    <p:sldId id="368" r:id="rId48"/>
    <p:sldId id="369" r:id="rId49"/>
    <p:sldId id="370" r:id="rId50"/>
    <p:sldId id="371" r:id="rId51"/>
    <p:sldId id="372" r:id="rId52"/>
    <p:sldId id="373" r:id="rId53"/>
    <p:sldId id="374" r:id="rId5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handoutMaster" Target="handoutMasters/handoutMaster1.xml"/><Relationship Id="rId57" Type="http://schemas.openxmlformats.org/officeDocument/2006/relationships/printerSettings" Target="printerSettings/printerSettings1.bin"/><Relationship Id="rId58" Type="http://schemas.openxmlformats.org/officeDocument/2006/relationships/presProps" Target="presProps.xml"/><Relationship Id="rId59" Type="http://schemas.openxmlformats.org/officeDocument/2006/relationships/viewProps" Target="view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heme" Target="theme/theme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11/21/17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11/21/17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lIns="82837" tIns="41419" rIns="82837" bIns="41419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lIns="82837" tIns="41419" rIns="82837" bIns="41419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pPr defTabSz="42900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pPr defTabSz="42900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11/21/17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15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oleObject" Target="../embeddings/oleObject6.bin"/><Relationship Id="rId5" Type="http://schemas.openxmlformats.org/officeDocument/2006/relationships/oleObject" Target="../embeddings/oleObject7.bin"/><Relationship Id="rId6" Type="http://schemas.openxmlformats.org/officeDocument/2006/relationships/oleObject" Target="../embeddings/oleObject8.bin"/><Relationship Id="rId7" Type="http://schemas.openxmlformats.org/officeDocument/2006/relationships/oleObject" Target="../embeddings/oleObject9.bin"/><Relationship Id="rId8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oleObject" Target="../embeddings/oleObject12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9718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Distributed Systems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4948"/>
            <a:ext cx="8229600" cy="1143000"/>
          </a:xfrm>
        </p:spPr>
        <p:txBody>
          <a:bodyPr/>
          <a:lstStyle/>
          <a:p>
            <a:r>
              <a:rPr lang="en-US" dirty="0" smtClean="0"/>
              <a:t>Loosely Coupled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3878"/>
            <a:ext cx="8229600" cy="4525963"/>
          </a:xfrm>
        </p:spPr>
        <p:txBody>
          <a:bodyPr/>
          <a:lstStyle/>
          <a:p>
            <a:r>
              <a:rPr lang="en-GB" dirty="0" smtClean="0"/>
              <a:t>Characterization:</a:t>
            </a:r>
          </a:p>
          <a:p>
            <a:pPr lvl="1"/>
            <a:r>
              <a:rPr lang="en-GB" dirty="0" smtClean="0"/>
              <a:t>A parallel group of independent computers </a:t>
            </a:r>
          </a:p>
          <a:p>
            <a:pPr lvl="1"/>
            <a:r>
              <a:rPr lang="en-GB" dirty="0" smtClean="0"/>
              <a:t>Serving similar but independent requests</a:t>
            </a:r>
          </a:p>
          <a:p>
            <a:pPr lvl="1"/>
            <a:r>
              <a:rPr lang="en-GB" dirty="0" smtClean="0"/>
              <a:t>Minimal coordination and cooperation required</a:t>
            </a:r>
          </a:p>
          <a:p>
            <a:r>
              <a:rPr lang="en-GB" dirty="0" smtClean="0"/>
              <a:t>Motivation:</a:t>
            </a:r>
          </a:p>
          <a:p>
            <a:pPr lvl="1"/>
            <a:r>
              <a:rPr lang="en-GB" dirty="0" smtClean="0"/>
              <a:t>Scalability and price performance</a:t>
            </a:r>
          </a:p>
          <a:p>
            <a:pPr lvl="1"/>
            <a:r>
              <a:rPr lang="en-GB" dirty="0" smtClean="0"/>
              <a:t>Availability – if protocol permits stateless servers</a:t>
            </a:r>
          </a:p>
          <a:p>
            <a:pPr lvl="1"/>
            <a:r>
              <a:rPr lang="en-GB" dirty="0" smtClean="0"/>
              <a:t>Ease of management, reconfigurable capacity</a:t>
            </a:r>
          </a:p>
          <a:p>
            <a:r>
              <a:rPr lang="en-GB" dirty="0" smtClean="0"/>
              <a:t>Examples:</a:t>
            </a:r>
          </a:p>
          <a:p>
            <a:pPr lvl="1"/>
            <a:r>
              <a:rPr lang="en-GB" dirty="0" smtClean="0"/>
              <a:t>Web servers, app servers, cloud computing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34829" y="463043"/>
            <a:ext cx="619853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node largely independent</a:t>
            </a:r>
          </a:p>
          <a:p>
            <a:r>
              <a:rPr lang="en-US" dirty="0" smtClean="0"/>
              <a:t>So you can add capacity just by adding a node “on the side”</a:t>
            </a:r>
          </a:p>
          <a:p>
            <a:r>
              <a:rPr lang="en-US" dirty="0" smtClean="0"/>
              <a:t>Scalability can be limited by network, instead of hardware or algorithms</a:t>
            </a:r>
          </a:p>
          <a:p>
            <a:pPr lvl="1"/>
            <a:r>
              <a:rPr lang="en-US" dirty="0" smtClean="0"/>
              <a:t>Or, perhaps, by a load balancer</a:t>
            </a:r>
          </a:p>
          <a:p>
            <a:r>
              <a:rPr lang="en-US" dirty="0" smtClean="0"/>
              <a:t>Reliability is high</a:t>
            </a:r>
          </a:p>
          <a:p>
            <a:pPr lvl="1"/>
            <a:r>
              <a:rPr lang="en-US" dirty="0" smtClean="0"/>
              <a:t>Failure of one of N nodes just reduces capacity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Scalability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36650" y="2158675"/>
            <a:ext cx="2100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load balancing switch</a:t>
            </a:r>
            <a:endParaRPr lang="en-US" sz="16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defTabSz="1008063"/>
            <a:r>
              <a:rPr lang="en-US" sz="1600" dirty="0" smtClean="0">
                <a:latin typeface="Times New Roman"/>
                <a:cs typeface="Times New Roman"/>
              </a:rPr>
              <a:t>with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fail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-over</a:t>
            </a:r>
            <a:endParaRPr lang="en-US" sz="20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49013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0525" y="3200075"/>
            <a:ext cx="588963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93625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865138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049538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721050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392563" y="3200075"/>
            <a:ext cx="588962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065663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737175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857075" y="4797100"/>
            <a:ext cx="92392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content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distribution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225875" y="4797100"/>
            <a:ext cx="92392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HA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database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6467175" y="5682925"/>
            <a:ext cx="419100" cy="2524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6676725" y="5552750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2109488" y="5682925"/>
            <a:ext cx="419100" cy="2524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V="1">
            <a:off x="2319038" y="5552750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3033413" y="4087488"/>
            <a:ext cx="419100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V="1">
            <a:off x="3242963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2360313" y="4087488"/>
            <a:ext cx="420687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2571450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1688800" y="4087488"/>
            <a:ext cx="420688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1898350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AutoShape 28"/>
          <p:cNvSpPr>
            <a:spLocks noChangeArrowheads="1"/>
          </p:cNvSpPr>
          <p:nvPr/>
        </p:nvSpPr>
        <p:spPr bwMode="auto">
          <a:xfrm>
            <a:off x="1017288" y="4087488"/>
            <a:ext cx="419100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1226838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AutoShape 30"/>
          <p:cNvSpPr>
            <a:spLocks noChangeArrowheads="1"/>
          </p:cNvSpPr>
          <p:nvPr/>
        </p:nvSpPr>
        <p:spPr bwMode="auto">
          <a:xfrm>
            <a:off x="4460575" y="1655438"/>
            <a:ext cx="336550" cy="419100"/>
          </a:xfrm>
          <a:prstGeom prst="upDownArrow">
            <a:avLst>
              <a:gd name="adj1" fmla="val 50000"/>
              <a:gd name="adj2" fmla="val 2490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3781549" y="1266512"/>
            <a:ext cx="1784894" cy="40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2000" dirty="0">
                <a:solidFill>
                  <a:schemeClr val="tx1"/>
                </a:solidFill>
                <a:latin typeface="Times New Roman"/>
                <a:cs typeface="Times New Roman"/>
              </a:rPr>
              <a:t>WAN to clients</a:t>
            </a:r>
          </a:p>
        </p:txBody>
      </p:sp>
      <p:cxnSp>
        <p:nvCxnSpPr>
          <p:cNvPr id="33" name="AutoShape 32"/>
          <p:cNvCxnSpPr>
            <a:cxnSpLocks noChangeShapeType="1"/>
            <a:stCxn id="16" idx="0"/>
            <a:endCxn id="14" idx="2"/>
          </p:cNvCxnSpPr>
          <p:nvPr/>
        </p:nvCxnSpPr>
        <p:spPr bwMode="auto">
          <a:xfrm rot="16200000">
            <a:off x="6938663" y="3704900"/>
            <a:ext cx="841375" cy="13430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4" name="AutoShape 33"/>
          <p:cNvCxnSpPr>
            <a:cxnSpLocks noChangeShapeType="1"/>
            <a:stCxn id="16" idx="0"/>
            <a:endCxn id="13" idx="2"/>
          </p:cNvCxnSpPr>
          <p:nvPr/>
        </p:nvCxnSpPr>
        <p:spPr bwMode="auto">
          <a:xfrm rot="16200000">
            <a:off x="6602906" y="4040657"/>
            <a:ext cx="841375" cy="6715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5" name="AutoShape 34"/>
          <p:cNvCxnSpPr>
            <a:cxnSpLocks noChangeShapeType="1"/>
            <a:stCxn id="16" idx="0"/>
            <a:endCxn id="12" idx="2"/>
          </p:cNvCxnSpPr>
          <p:nvPr/>
        </p:nvCxnSpPr>
        <p:spPr bwMode="auto">
          <a:xfrm rot="16200000">
            <a:off x="6267150" y="4376413"/>
            <a:ext cx="841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6" name="AutoShape 35"/>
          <p:cNvCxnSpPr>
            <a:cxnSpLocks noChangeShapeType="1"/>
            <a:stCxn id="16" idx="0"/>
            <a:endCxn id="11" idx="2"/>
          </p:cNvCxnSpPr>
          <p:nvPr/>
        </p:nvCxnSpPr>
        <p:spPr bwMode="auto">
          <a:xfrm rot="5400000" flipH="1">
            <a:off x="5930600" y="4039863"/>
            <a:ext cx="841375" cy="6731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7" name="AutoShape 36"/>
          <p:cNvCxnSpPr>
            <a:cxnSpLocks noChangeShapeType="1"/>
            <a:stCxn id="16" idx="0"/>
            <a:endCxn id="10" idx="2"/>
          </p:cNvCxnSpPr>
          <p:nvPr/>
        </p:nvCxnSpPr>
        <p:spPr bwMode="auto">
          <a:xfrm rot="5400000" flipH="1">
            <a:off x="5594844" y="3704106"/>
            <a:ext cx="841375" cy="13446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933150" y="462882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2276175" y="46288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V="1">
            <a:off x="933150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V="1">
            <a:off x="1604663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 flipV="1">
            <a:off x="2276175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 flipV="1">
            <a:off x="2949275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45" name="AutoShape 44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596850" y="1209350"/>
            <a:ext cx="536575" cy="3444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46" name="AutoShape 45"/>
          <p:cNvCxnSpPr>
            <a:cxnSpLocks noChangeShapeType="1"/>
            <a:stCxn id="14" idx="0"/>
            <a:endCxn id="4" idx="2"/>
          </p:cNvCxnSpPr>
          <p:nvPr/>
        </p:nvCxnSpPr>
        <p:spPr bwMode="auto">
          <a:xfrm rot="5400000" flipH="1">
            <a:off x="6040931" y="1210144"/>
            <a:ext cx="536575" cy="34432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47" name="Line 46"/>
          <p:cNvSpPr>
            <a:spLocks noChangeShapeType="1"/>
          </p:cNvSpPr>
          <p:nvPr/>
        </p:nvSpPr>
        <p:spPr bwMode="auto">
          <a:xfrm flipV="1">
            <a:off x="1772938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 flipV="1">
            <a:off x="244445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V="1">
            <a:off x="311755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V="1">
            <a:off x="538450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 flipV="1">
            <a:off x="605760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6729113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 flipV="1">
            <a:off x="7400625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8408688" y="3296913"/>
            <a:ext cx="40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 b="1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28325" y="3284213"/>
            <a:ext cx="40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 b="1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grpSp>
        <p:nvGrpSpPr>
          <p:cNvPr id="58" name="Group 58"/>
          <p:cNvGrpSpPr/>
          <p:nvPr/>
        </p:nvGrpSpPr>
        <p:grpSpPr>
          <a:xfrm>
            <a:off x="2951647" y="2949250"/>
            <a:ext cx="1186666" cy="1679575"/>
            <a:chOff x="2951647" y="2949250"/>
            <a:chExt cx="1186666" cy="1679575"/>
          </a:xfrm>
        </p:grpSpPr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3928763" y="3955725"/>
              <a:ext cx="0" cy="168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grpSp>
          <p:nvGrpSpPr>
            <p:cNvPr id="59" name="Group 57"/>
            <p:cNvGrpSpPr/>
            <p:nvPr/>
          </p:nvGrpSpPr>
          <p:grpSpPr>
            <a:xfrm>
              <a:off x="2951647" y="2949250"/>
              <a:ext cx="1186666" cy="1679575"/>
              <a:chOff x="2951647" y="2949250"/>
              <a:chExt cx="1186666" cy="1679575"/>
            </a:xfrm>
          </p:grpSpPr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3536650" y="3200075"/>
                <a:ext cx="588963" cy="7556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00794" tIns="50397" rIns="100794" bIns="50397" anchor="ctr">
                <a:prstTxWarp prst="textNoShape">
                  <a:avLst/>
                </a:prstTxWarp>
              </a:bodyPr>
              <a:lstStyle/>
              <a:p>
                <a:pPr algn="ctr" defTabSz="1008063"/>
                <a:r>
                  <a:rPr lang="en-US" sz="140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web</a:t>
                </a:r>
              </a:p>
              <a:p>
                <a:pPr algn="ctr" defTabSz="1008063"/>
                <a:r>
                  <a:rPr lang="en-US" sz="140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server</a:t>
                </a:r>
                <a:endParaRPr lang="en-US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1" name="AutoShape 20"/>
              <p:cNvSpPr>
                <a:spLocks noChangeArrowheads="1"/>
              </p:cNvSpPr>
              <p:nvPr/>
            </p:nvSpPr>
            <p:spPr bwMode="auto">
              <a:xfrm>
                <a:off x="3719213" y="4087488"/>
                <a:ext cx="419100" cy="252412"/>
              </a:xfrm>
              <a:prstGeom prst="flowChartMagneticDisk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44" name="Line 43"/>
              <p:cNvSpPr>
                <a:spLocks noChangeShapeType="1"/>
              </p:cNvSpPr>
              <p:nvPr/>
            </p:nvSpPr>
            <p:spPr bwMode="auto">
              <a:xfrm flipV="1">
                <a:off x="3620788" y="3955725"/>
                <a:ext cx="0" cy="673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50" name="Line 49"/>
              <p:cNvSpPr>
                <a:spLocks noChangeShapeType="1"/>
              </p:cNvSpPr>
              <p:nvPr/>
            </p:nvSpPr>
            <p:spPr bwMode="auto">
              <a:xfrm flipV="1">
                <a:off x="3789063" y="2949250"/>
                <a:ext cx="0" cy="2508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57" name="Line 37"/>
              <p:cNvSpPr>
                <a:spLocks noChangeShapeType="1"/>
              </p:cNvSpPr>
              <p:nvPr/>
            </p:nvSpPr>
            <p:spPr bwMode="auto">
              <a:xfrm>
                <a:off x="2951647" y="4625729"/>
                <a:ext cx="6691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</p:grpSp>
      </p:grpSp>
      <p:sp>
        <p:nvSpPr>
          <p:cNvPr id="60" name="TextBox 59"/>
          <p:cNvSpPr txBox="1"/>
          <p:nvPr/>
        </p:nvSpPr>
        <p:spPr>
          <a:xfrm>
            <a:off x="711744" y="1279656"/>
            <a:ext cx="26241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If I need more web server capacity, 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Elements of Loosely Coupled Architecture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032"/>
            <a:ext cx="8229600" cy="4525963"/>
          </a:xfrm>
        </p:spPr>
        <p:txBody>
          <a:bodyPr/>
          <a:lstStyle/>
          <a:p>
            <a:r>
              <a:rPr lang="en-GB" sz="2800" dirty="0" smtClean="0"/>
              <a:t>Farm of independent servers</a:t>
            </a:r>
          </a:p>
          <a:p>
            <a:pPr lvl="1"/>
            <a:r>
              <a:rPr lang="en-GB" sz="2400" dirty="0" smtClean="0"/>
              <a:t>Servers run same software, serve different requests</a:t>
            </a:r>
          </a:p>
          <a:p>
            <a:pPr lvl="1"/>
            <a:r>
              <a:rPr lang="en-GB" sz="2400" dirty="0" smtClean="0"/>
              <a:t>May share a common back-end database</a:t>
            </a:r>
          </a:p>
          <a:p>
            <a:r>
              <a:rPr lang="en-GB" sz="2800" dirty="0" smtClean="0"/>
              <a:t>Front-end switch</a:t>
            </a:r>
          </a:p>
          <a:p>
            <a:pPr lvl="1"/>
            <a:r>
              <a:rPr lang="en-GB" sz="2400" dirty="0" smtClean="0"/>
              <a:t>Distributes incoming requests among available servers</a:t>
            </a:r>
          </a:p>
          <a:p>
            <a:pPr lvl="1"/>
            <a:r>
              <a:rPr lang="en-GB" sz="2400" dirty="0" smtClean="0"/>
              <a:t>Can do both load balancing and fail-over</a:t>
            </a:r>
          </a:p>
          <a:p>
            <a:r>
              <a:rPr lang="en-GB" sz="2800" dirty="0" smtClean="0"/>
              <a:t>Service protocol</a:t>
            </a:r>
          </a:p>
          <a:p>
            <a:pPr lvl="1"/>
            <a:r>
              <a:rPr lang="en-GB" sz="2400" dirty="0" smtClean="0"/>
              <a:t>Stateless servers and idempotent operations</a:t>
            </a:r>
          </a:p>
          <a:p>
            <a:pPr lvl="1"/>
            <a:r>
              <a:rPr lang="en-GB" sz="2400" dirty="0" smtClean="0"/>
              <a:t>Successive requests may be sent to different servers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Horizontally Scaled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3292"/>
            <a:ext cx="8229600" cy="4525963"/>
          </a:xfrm>
        </p:spPr>
        <p:txBody>
          <a:bodyPr/>
          <a:lstStyle/>
          <a:p>
            <a:r>
              <a:rPr lang="en-GB" sz="2800" dirty="0" smtClean="0"/>
              <a:t>Individual servers are very inexpensive</a:t>
            </a:r>
          </a:p>
          <a:p>
            <a:pPr lvl="1"/>
            <a:r>
              <a:rPr lang="en-GB" sz="2400" dirty="0" smtClean="0"/>
              <a:t>Blade servers may be only $100-$200 each</a:t>
            </a:r>
          </a:p>
          <a:p>
            <a:r>
              <a:rPr lang="en-GB" sz="2800" dirty="0" smtClean="0"/>
              <a:t>Scalability is excellent</a:t>
            </a:r>
          </a:p>
          <a:p>
            <a:pPr lvl="1"/>
            <a:r>
              <a:rPr lang="en-GB" sz="2400" dirty="0" smtClean="0"/>
              <a:t>100 servers deliver approximately 100x performance</a:t>
            </a:r>
          </a:p>
          <a:p>
            <a:r>
              <a:rPr lang="en-GB" sz="2800" dirty="0" smtClean="0"/>
              <a:t>Service availability is excellent</a:t>
            </a:r>
          </a:p>
          <a:p>
            <a:pPr lvl="1"/>
            <a:r>
              <a:rPr lang="en-GB" sz="2400" dirty="0" smtClean="0"/>
              <a:t>Front-end automatically bypasses failed servers</a:t>
            </a:r>
          </a:p>
          <a:p>
            <a:pPr lvl="1"/>
            <a:r>
              <a:rPr lang="en-GB" sz="2400" dirty="0" smtClean="0"/>
              <a:t>Stateless servers and client retries fail-over easily</a:t>
            </a:r>
          </a:p>
          <a:p>
            <a:r>
              <a:rPr lang="en-GB" sz="2800" dirty="0" smtClean="0"/>
              <a:t>The challenge is managing thousands of servers</a:t>
            </a:r>
          </a:p>
          <a:p>
            <a:pPr lvl="1"/>
            <a:r>
              <a:rPr lang="en-GB" sz="2400" dirty="0" smtClean="0"/>
              <a:t>Automated installation, global configuration services</a:t>
            </a:r>
          </a:p>
          <a:p>
            <a:pPr lvl="1"/>
            <a:r>
              <a:rPr lang="en-GB" sz="2400" dirty="0" smtClean="0"/>
              <a:t>Self monitoring, self-healing systems</a:t>
            </a:r>
          </a:p>
          <a:p>
            <a:pPr lvl="1"/>
            <a:r>
              <a:rPr lang="en-GB" sz="2400" dirty="0" smtClean="0"/>
              <a:t>Scaling limited by management, not HW or algorithms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956"/>
            <a:ext cx="8229600" cy="4525963"/>
          </a:xfrm>
        </p:spPr>
        <p:txBody>
          <a:bodyPr/>
          <a:lstStyle/>
          <a:p>
            <a:r>
              <a:rPr lang="en-US" dirty="0" smtClean="0"/>
              <a:t>The most recent twist on distributed computing</a:t>
            </a:r>
          </a:p>
          <a:p>
            <a:r>
              <a:rPr lang="en-US" dirty="0" smtClean="0"/>
              <a:t>Set up a large number of machines all identically configured</a:t>
            </a:r>
          </a:p>
          <a:p>
            <a:r>
              <a:rPr lang="en-US" dirty="0" smtClean="0"/>
              <a:t>Connect them to a high speed LAN</a:t>
            </a:r>
          </a:p>
          <a:p>
            <a:pPr lvl="1"/>
            <a:r>
              <a:rPr lang="en-US" dirty="0" smtClean="0"/>
              <a:t>And to the Internet</a:t>
            </a:r>
          </a:p>
          <a:p>
            <a:r>
              <a:rPr lang="en-US" dirty="0" smtClean="0"/>
              <a:t>Accept arbitrary jobs from remote users</a:t>
            </a:r>
          </a:p>
          <a:p>
            <a:r>
              <a:rPr lang="en-US" dirty="0" smtClean="0"/>
              <a:t>Run each job on one or more nodes</a:t>
            </a:r>
          </a:p>
          <a:p>
            <a:r>
              <a:rPr lang="en-US" dirty="0" smtClean="0"/>
              <a:t>Entire facility probably running mix of single machine and distributed jobs, simultaneously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217690" y="502733"/>
            <a:ext cx="459859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Runs in a Cloud?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922"/>
            <a:ext cx="8229600" cy="4525963"/>
          </a:xfrm>
        </p:spPr>
        <p:txBody>
          <a:bodyPr/>
          <a:lstStyle/>
          <a:p>
            <a:r>
              <a:rPr lang="en-US" dirty="0" smtClean="0"/>
              <a:t>In principle, anything</a:t>
            </a:r>
          </a:p>
          <a:p>
            <a:r>
              <a:rPr lang="en-US" dirty="0" smtClean="0"/>
              <a:t>But general distributed computing is hard</a:t>
            </a:r>
          </a:p>
          <a:p>
            <a:r>
              <a:rPr lang="en-US" dirty="0" smtClean="0"/>
              <a:t>So much of the work is run using special tools</a:t>
            </a:r>
          </a:p>
          <a:p>
            <a:r>
              <a:rPr lang="en-US" dirty="0" smtClean="0"/>
              <a:t>These tools support particular kinds of parallel/distributed processing</a:t>
            </a:r>
          </a:p>
          <a:p>
            <a:r>
              <a:rPr lang="en-US" dirty="0" smtClean="0"/>
              <a:t>Either embarrassingly parallel jobs</a:t>
            </a:r>
          </a:p>
          <a:p>
            <a:r>
              <a:rPr lang="en-US" dirty="0" smtClean="0"/>
              <a:t>Or those using a method like map-reduce</a:t>
            </a:r>
          </a:p>
          <a:p>
            <a:r>
              <a:rPr lang="en-US" dirty="0" smtClean="0"/>
              <a:t>Things where the user need not be a distributed systems expert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Embarrassingly Parallel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dirty="0" smtClean="0"/>
              <a:t>Problems where it’s really, really easy to parallelize them</a:t>
            </a:r>
          </a:p>
          <a:p>
            <a:r>
              <a:rPr lang="en-US" dirty="0" smtClean="0"/>
              <a:t>Probably because the data sets are easily divisible</a:t>
            </a:r>
          </a:p>
          <a:p>
            <a:r>
              <a:rPr lang="en-US" dirty="0" smtClean="0"/>
              <a:t>And exactly the same things are done on each piece</a:t>
            </a:r>
          </a:p>
          <a:p>
            <a:r>
              <a:rPr lang="en-US" dirty="0" smtClean="0"/>
              <a:t>So you just parcel them out among the nodes and let each go independently</a:t>
            </a:r>
          </a:p>
          <a:p>
            <a:r>
              <a:rPr lang="en-US" dirty="0" smtClean="0"/>
              <a:t>Everyone finishes at more or less same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MapReduce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Perhaps the most common cloud computing software tool/technique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A method of dividing large problems into compartmentalized pieces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Each of which can be performed on a separate node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With an eventual combined set of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Idea Behind MapReduce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There is a single function you want to perform on a lot of data</a:t>
            </a:r>
          </a:p>
          <a:p>
            <a:pPr lvl="1"/>
            <a:r>
              <a:rPr lang="en-US" smtClean="0"/>
              <a:t>Such as searching it for a string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Divide the data into disjoint pieces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Perform the function on each piece on a separate node (</a:t>
            </a:r>
            <a:r>
              <a:rPr lang="en-US" sz="4400" i="1" smtClean="0">
                <a:ea typeface="ＭＳ Ｐゴシック" pitchFamily="-109" charset="-128"/>
                <a:cs typeface="ＭＳ Ｐゴシック" pitchFamily="-109" charset="-128"/>
              </a:rPr>
              <a:t>map</a:t>
            </a: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)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Combine the results to obtain output (</a:t>
            </a:r>
            <a:r>
              <a:rPr lang="en-US" sz="4400" i="1" smtClean="0">
                <a:ea typeface="ＭＳ Ｐゴシック" pitchFamily="-109" charset="-128"/>
                <a:cs typeface="ＭＳ Ｐゴシック" pitchFamily="-109" charset="-128"/>
              </a:rPr>
              <a:t>reduce</a:t>
            </a: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)</a:t>
            </a:r>
          </a:p>
          <a:p>
            <a:endParaRPr lang="en-US" smtClean="0">
              <a:ea typeface="ＭＳ Ｐゴシック" pitchFamily="-109" charset="-128"/>
              <a:cs typeface="ＭＳ Ｐゴシック" pitchFamily="-109" charset="-128"/>
            </a:endParaRPr>
          </a:p>
          <a:p>
            <a:endParaRPr lang="en-US" smtClean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Introduction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Distributed system paradigms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Remote procedure calls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Distributed synchronization and consensus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Distributed system security</a:t>
            </a: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pPr>
              <a:buFont typeface="Arial" pitchFamily="1" charset="-52"/>
              <a:buNone/>
            </a:pP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An Example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We have 64 megabytes of text data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Count how many times each word occurs in the text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Divide it into 4 chunks of 16 Mbytes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Assign each chunk to one processor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Perform the map function of “count words” on each </a:t>
            </a:r>
          </a:p>
          <a:p>
            <a:endParaRPr lang="en-US" dirty="0" smtClean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Example Continued</a:t>
            </a:r>
          </a:p>
        </p:txBody>
      </p:sp>
      <p:sp>
        <p:nvSpPr>
          <p:cNvPr id="46087" name="Content Placeholder 2"/>
          <p:cNvSpPr>
            <a:spLocks noGrp="1"/>
          </p:cNvSpPr>
          <p:nvPr>
            <p:ph idx="1"/>
          </p:nvPr>
        </p:nvSpPr>
        <p:spPr>
          <a:xfrm>
            <a:off x="76200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676400" y="2667000"/>
          <a:ext cx="442913" cy="685800"/>
        </p:xfrm>
        <a:graphic>
          <a:graphicData uri="http://schemas.openxmlformats.org/presentationml/2006/ole">
            <p:oleObj spid="_x0000_s109570" name="Clip" r:id="rId3" imgW="1157630" imgH="1790395" progId="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290888" y="2667000"/>
          <a:ext cx="442912" cy="685800"/>
        </p:xfrm>
        <a:graphic>
          <a:graphicData uri="http://schemas.openxmlformats.org/presentationml/2006/ole">
            <p:oleObj spid="_x0000_s109571" name="Clip" r:id="rId4" imgW="1157630" imgH="1790395" progId="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4906963" y="2667000"/>
          <a:ext cx="441325" cy="685800"/>
        </p:xfrm>
        <a:graphic>
          <a:graphicData uri="http://schemas.openxmlformats.org/presentationml/2006/ole">
            <p:oleObj spid="_x0000_s109572" name="Clip" r:id="rId5" imgW="1157630" imgH="1790395" progId="">
              <p:embed/>
            </p:oleObj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6902450" y="2667000"/>
          <a:ext cx="442913" cy="685800"/>
        </p:xfrm>
        <a:graphic>
          <a:graphicData uri="http://schemas.openxmlformats.org/presentationml/2006/ole">
            <p:oleObj spid="_x0000_s109573" name="Clip" r:id="rId6" imgW="1157630" imgH="1790395" progId="">
              <p:embed/>
            </p:oleObj>
          </a:graphicData>
        </a:graphic>
      </p:graphicFrame>
      <p:sp>
        <p:nvSpPr>
          <p:cNvPr id="10" name="Parallelogram 9"/>
          <p:cNvSpPr>
            <a:spLocks noChangeArrowheads="1"/>
          </p:cNvSpPr>
          <p:nvPr/>
        </p:nvSpPr>
        <p:spPr bwMode="auto">
          <a:xfrm>
            <a:off x="16764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1</a:t>
            </a:r>
          </a:p>
        </p:txBody>
      </p:sp>
      <p:sp>
        <p:nvSpPr>
          <p:cNvPr id="11" name="Parallelogram 10"/>
          <p:cNvSpPr>
            <a:spLocks noChangeArrowheads="1"/>
          </p:cNvSpPr>
          <p:nvPr/>
        </p:nvSpPr>
        <p:spPr bwMode="auto">
          <a:xfrm>
            <a:off x="32766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2</a:t>
            </a:r>
          </a:p>
        </p:txBody>
      </p:sp>
      <p:sp>
        <p:nvSpPr>
          <p:cNvPr id="12" name="Parallelogram 11"/>
          <p:cNvSpPr>
            <a:spLocks noChangeArrowheads="1"/>
          </p:cNvSpPr>
          <p:nvPr/>
        </p:nvSpPr>
        <p:spPr bwMode="auto">
          <a:xfrm>
            <a:off x="49530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3</a:t>
            </a:r>
          </a:p>
        </p:txBody>
      </p:sp>
      <p:sp>
        <p:nvSpPr>
          <p:cNvPr id="13" name="Parallelogram 12"/>
          <p:cNvSpPr>
            <a:spLocks noChangeArrowheads="1"/>
          </p:cNvSpPr>
          <p:nvPr/>
        </p:nvSpPr>
        <p:spPr bwMode="auto">
          <a:xfrm>
            <a:off x="68580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15" name="Parallelogram 14"/>
          <p:cNvSpPr>
            <a:spLocks noChangeArrowheads="1"/>
          </p:cNvSpPr>
          <p:nvPr/>
        </p:nvSpPr>
        <p:spPr bwMode="auto">
          <a:xfrm>
            <a:off x="5334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1</a:t>
            </a:r>
          </a:p>
          <a:p>
            <a:r>
              <a:rPr lang="en-US" sz="1000"/>
              <a:t>Bar 4</a:t>
            </a:r>
          </a:p>
          <a:p>
            <a:r>
              <a:rPr lang="en-US" sz="1000"/>
              <a:t>Baz 3</a:t>
            </a:r>
          </a:p>
        </p:txBody>
      </p:sp>
      <p:sp>
        <p:nvSpPr>
          <p:cNvPr id="16" name="Parallelogram 15"/>
          <p:cNvSpPr>
            <a:spLocks noChangeArrowheads="1"/>
          </p:cNvSpPr>
          <p:nvPr/>
        </p:nvSpPr>
        <p:spPr bwMode="auto">
          <a:xfrm>
            <a:off x="12954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000" dirty="0"/>
              <a:t>Zoo  6</a:t>
            </a:r>
          </a:p>
          <a:p>
            <a:r>
              <a:rPr lang="en-US" sz="1000" dirty="0"/>
              <a:t>Yes 12</a:t>
            </a:r>
          </a:p>
          <a:p>
            <a:r>
              <a:rPr lang="en-US" sz="1000" dirty="0"/>
              <a:t>Too 5</a:t>
            </a:r>
          </a:p>
        </p:txBody>
      </p:sp>
      <p:sp>
        <p:nvSpPr>
          <p:cNvPr id="17" name="Can 16"/>
          <p:cNvSpPr>
            <a:spLocks noChangeArrowheads="1"/>
          </p:cNvSpPr>
          <p:nvPr/>
        </p:nvSpPr>
        <p:spPr bwMode="auto">
          <a:xfrm>
            <a:off x="11430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Can 17"/>
          <p:cNvSpPr>
            <a:spLocks noChangeArrowheads="1"/>
          </p:cNvSpPr>
          <p:nvPr/>
        </p:nvSpPr>
        <p:spPr bwMode="auto">
          <a:xfrm>
            <a:off x="28194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Can 18"/>
          <p:cNvSpPr>
            <a:spLocks noChangeArrowheads="1"/>
          </p:cNvSpPr>
          <p:nvPr/>
        </p:nvSpPr>
        <p:spPr bwMode="auto">
          <a:xfrm>
            <a:off x="44196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Can 19"/>
          <p:cNvSpPr>
            <a:spLocks noChangeArrowheads="1"/>
          </p:cNvSpPr>
          <p:nvPr/>
        </p:nvSpPr>
        <p:spPr bwMode="auto">
          <a:xfrm>
            <a:off x="64008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arallelogram 21"/>
          <p:cNvSpPr>
            <a:spLocks noChangeArrowheads="1"/>
          </p:cNvSpPr>
          <p:nvPr/>
        </p:nvSpPr>
        <p:spPr bwMode="auto">
          <a:xfrm>
            <a:off x="23622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7</a:t>
            </a:r>
          </a:p>
          <a:p>
            <a:r>
              <a:rPr lang="en-US" sz="1000"/>
              <a:t>Bar 3</a:t>
            </a:r>
          </a:p>
          <a:p>
            <a:r>
              <a:rPr lang="en-US" sz="1000"/>
              <a:t>Baz 9</a:t>
            </a:r>
          </a:p>
        </p:txBody>
      </p:sp>
      <p:sp>
        <p:nvSpPr>
          <p:cNvPr id="23" name="Parallelogram 22"/>
          <p:cNvSpPr>
            <a:spLocks noChangeArrowheads="1"/>
          </p:cNvSpPr>
          <p:nvPr/>
        </p:nvSpPr>
        <p:spPr bwMode="auto">
          <a:xfrm>
            <a:off x="30480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1</a:t>
            </a:r>
          </a:p>
          <a:p>
            <a:r>
              <a:rPr lang="en-US" sz="1000"/>
              <a:t>Yes 17</a:t>
            </a:r>
          </a:p>
          <a:p>
            <a:r>
              <a:rPr lang="en-US" sz="1000"/>
              <a:t>Too 8</a:t>
            </a:r>
          </a:p>
        </p:txBody>
      </p:sp>
      <p:sp>
        <p:nvSpPr>
          <p:cNvPr id="24" name="Parallelogram 23"/>
          <p:cNvSpPr>
            <a:spLocks noChangeArrowheads="1"/>
          </p:cNvSpPr>
          <p:nvPr/>
        </p:nvSpPr>
        <p:spPr bwMode="auto">
          <a:xfrm>
            <a:off x="41148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2</a:t>
            </a:r>
          </a:p>
          <a:p>
            <a:r>
              <a:rPr lang="en-US" sz="1000"/>
              <a:t>Bar 6</a:t>
            </a:r>
          </a:p>
          <a:p>
            <a:r>
              <a:rPr lang="en-US" sz="1000"/>
              <a:t>Baz 2</a:t>
            </a:r>
          </a:p>
        </p:txBody>
      </p:sp>
      <p:sp>
        <p:nvSpPr>
          <p:cNvPr id="25" name="Parallelogram 24"/>
          <p:cNvSpPr>
            <a:spLocks noChangeArrowheads="1"/>
          </p:cNvSpPr>
          <p:nvPr/>
        </p:nvSpPr>
        <p:spPr bwMode="auto">
          <a:xfrm>
            <a:off x="48006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2</a:t>
            </a:r>
          </a:p>
          <a:p>
            <a:r>
              <a:rPr lang="en-US" sz="1000"/>
              <a:t>Yes 10</a:t>
            </a:r>
          </a:p>
          <a:p>
            <a:r>
              <a:rPr lang="en-US" sz="1000"/>
              <a:t>Too 4</a:t>
            </a:r>
          </a:p>
        </p:txBody>
      </p:sp>
      <p:sp>
        <p:nvSpPr>
          <p:cNvPr id="27" name="Parallelogram 26"/>
          <p:cNvSpPr>
            <a:spLocks noChangeArrowheads="1"/>
          </p:cNvSpPr>
          <p:nvPr/>
        </p:nvSpPr>
        <p:spPr bwMode="auto">
          <a:xfrm>
            <a:off x="60960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4</a:t>
            </a:r>
          </a:p>
          <a:p>
            <a:r>
              <a:rPr lang="en-US" sz="1000"/>
              <a:t>Bar 7</a:t>
            </a:r>
          </a:p>
          <a:p>
            <a:r>
              <a:rPr lang="en-US" sz="1000"/>
              <a:t>Baz 5</a:t>
            </a:r>
          </a:p>
        </p:txBody>
      </p:sp>
      <p:sp>
        <p:nvSpPr>
          <p:cNvPr id="28" name="Parallelogram 27"/>
          <p:cNvSpPr>
            <a:spLocks noChangeArrowheads="1"/>
          </p:cNvSpPr>
          <p:nvPr/>
        </p:nvSpPr>
        <p:spPr bwMode="auto">
          <a:xfrm>
            <a:off x="68580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9</a:t>
            </a:r>
          </a:p>
          <a:p>
            <a:r>
              <a:rPr lang="en-US" sz="1000"/>
              <a:t>Yes 3</a:t>
            </a:r>
          </a:p>
          <a:p>
            <a:r>
              <a:rPr lang="en-US" sz="1000"/>
              <a:t>Too 7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755900" y="5181600"/>
            <a:ext cx="3568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That’s the map stage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On To Reduce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We might have two more nodes assigned to doing the reduce operation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They will each receive a share of data from a map node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reduce node performs a reduce operation to “combine” the shares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Outputting its own result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Continuing the Example</a:t>
            </a:r>
          </a:p>
        </p:txBody>
      </p:sp>
      <p:sp>
        <p:nvSpPr>
          <p:cNvPr id="48137" name="Content Placeholder 2"/>
          <p:cNvSpPr>
            <a:spLocks noGrp="1"/>
          </p:cNvSpPr>
          <p:nvPr>
            <p:ph idx="1"/>
          </p:nvPr>
        </p:nvSpPr>
        <p:spPr>
          <a:xfrm>
            <a:off x="83058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2057400" y="1905000"/>
          <a:ext cx="442913" cy="685800"/>
        </p:xfrm>
        <a:graphic>
          <a:graphicData uri="http://schemas.openxmlformats.org/presentationml/2006/ole">
            <p:oleObj spid="_x0000_s111618" name="Clip" r:id="rId3" imgW="1157630" imgH="1790395" progId="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3671888" y="1905000"/>
          <a:ext cx="442912" cy="685800"/>
        </p:xfrm>
        <a:graphic>
          <a:graphicData uri="http://schemas.openxmlformats.org/presentationml/2006/ole">
            <p:oleObj spid="_x0000_s111619" name="Clip" r:id="rId4" imgW="1157630" imgH="1790395" progId="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5287963" y="1905000"/>
          <a:ext cx="441325" cy="685800"/>
        </p:xfrm>
        <a:graphic>
          <a:graphicData uri="http://schemas.openxmlformats.org/presentationml/2006/ole">
            <p:oleObj spid="_x0000_s111620" name="Clip" r:id="rId5" imgW="1157630" imgH="1790395" progId="">
              <p:embed/>
            </p:oleObj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7283450" y="1905000"/>
          <a:ext cx="442913" cy="685800"/>
        </p:xfrm>
        <a:graphic>
          <a:graphicData uri="http://schemas.openxmlformats.org/presentationml/2006/ole">
            <p:oleObj spid="_x0000_s111621" name="Clip" r:id="rId6" imgW="1157630" imgH="1790395" progId="">
              <p:embed/>
            </p:oleObj>
          </a:graphicData>
        </a:graphic>
      </p:graphicFrame>
      <p:sp>
        <p:nvSpPr>
          <p:cNvPr id="8" name="Parallelogram 7"/>
          <p:cNvSpPr>
            <a:spLocks noChangeArrowheads="1"/>
          </p:cNvSpPr>
          <p:nvPr/>
        </p:nvSpPr>
        <p:spPr bwMode="auto">
          <a:xfrm>
            <a:off x="9144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1</a:t>
            </a:r>
          </a:p>
          <a:p>
            <a:r>
              <a:rPr lang="en-US" sz="1000"/>
              <a:t>Bar 4</a:t>
            </a:r>
          </a:p>
          <a:p>
            <a:r>
              <a:rPr lang="en-US" sz="1000"/>
              <a:t>Baz 3</a:t>
            </a:r>
          </a:p>
        </p:txBody>
      </p:sp>
      <p:sp>
        <p:nvSpPr>
          <p:cNvPr id="9" name="Parallelogram 8"/>
          <p:cNvSpPr>
            <a:spLocks noChangeArrowheads="1"/>
          </p:cNvSpPr>
          <p:nvPr/>
        </p:nvSpPr>
        <p:spPr bwMode="auto">
          <a:xfrm>
            <a:off x="16764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6</a:t>
            </a:r>
          </a:p>
          <a:p>
            <a:r>
              <a:rPr lang="en-US" sz="1000"/>
              <a:t>Yes 12</a:t>
            </a:r>
          </a:p>
          <a:p>
            <a:r>
              <a:rPr lang="en-US" sz="1000"/>
              <a:t>Too 5</a:t>
            </a:r>
          </a:p>
        </p:txBody>
      </p:sp>
      <p:sp>
        <p:nvSpPr>
          <p:cNvPr id="48140" name="Can 9"/>
          <p:cNvSpPr>
            <a:spLocks noChangeArrowheads="1"/>
          </p:cNvSpPr>
          <p:nvPr/>
        </p:nvSpPr>
        <p:spPr bwMode="auto">
          <a:xfrm>
            <a:off x="15240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1" name="Can 10"/>
          <p:cNvSpPr>
            <a:spLocks noChangeArrowheads="1"/>
          </p:cNvSpPr>
          <p:nvPr/>
        </p:nvSpPr>
        <p:spPr bwMode="auto">
          <a:xfrm>
            <a:off x="32004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2" name="Can 11"/>
          <p:cNvSpPr>
            <a:spLocks noChangeArrowheads="1"/>
          </p:cNvSpPr>
          <p:nvPr/>
        </p:nvSpPr>
        <p:spPr bwMode="auto">
          <a:xfrm>
            <a:off x="48006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3" name="Can 12"/>
          <p:cNvSpPr>
            <a:spLocks noChangeArrowheads="1"/>
          </p:cNvSpPr>
          <p:nvPr/>
        </p:nvSpPr>
        <p:spPr bwMode="auto">
          <a:xfrm>
            <a:off x="67818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Parallelogram 13"/>
          <p:cNvSpPr>
            <a:spLocks noChangeArrowheads="1"/>
          </p:cNvSpPr>
          <p:nvPr/>
        </p:nvSpPr>
        <p:spPr bwMode="auto">
          <a:xfrm>
            <a:off x="27432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7</a:t>
            </a:r>
          </a:p>
          <a:p>
            <a:r>
              <a:rPr lang="en-US" sz="1000"/>
              <a:t>Bar 3</a:t>
            </a:r>
          </a:p>
          <a:p>
            <a:r>
              <a:rPr lang="en-US" sz="1000"/>
              <a:t>Baz 9</a:t>
            </a:r>
          </a:p>
        </p:txBody>
      </p:sp>
      <p:sp>
        <p:nvSpPr>
          <p:cNvPr id="15" name="Parallelogram 14"/>
          <p:cNvSpPr>
            <a:spLocks noChangeArrowheads="1"/>
          </p:cNvSpPr>
          <p:nvPr/>
        </p:nvSpPr>
        <p:spPr bwMode="auto">
          <a:xfrm>
            <a:off x="34290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1</a:t>
            </a:r>
          </a:p>
          <a:p>
            <a:r>
              <a:rPr lang="en-US" sz="1000"/>
              <a:t>Yes 17</a:t>
            </a:r>
          </a:p>
          <a:p>
            <a:r>
              <a:rPr lang="en-US" sz="1000"/>
              <a:t>Too 8</a:t>
            </a:r>
          </a:p>
        </p:txBody>
      </p:sp>
      <p:sp>
        <p:nvSpPr>
          <p:cNvPr id="16" name="Parallelogram 15"/>
          <p:cNvSpPr>
            <a:spLocks noChangeArrowheads="1"/>
          </p:cNvSpPr>
          <p:nvPr/>
        </p:nvSpPr>
        <p:spPr bwMode="auto">
          <a:xfrm>
            <a:off x="44958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2</a:t>
            </a:r>
          </a:p>
          <a:p>
            <a:r>
              <a:rPr lang="en-US" sz="1000"/>
              <a:t>Bar 6</a:t>
            </a:r>
          </a:p>
          <a:p>
            <a:r>
              <a:rPr lang="en-US" sz="1000"/>
              <a:t>Baz 2</a:t>
            </a:r>
          </a:p>
        </p:txBody>
      </p:sp>
      <p:sp>
        <p:nvSpPr>
          <p:cNvPr id="17" name="Parallelogram 16"/>
          <p:cNvSpPr>
            <a:spLocks noChangeArrowheads="1"/>
          </p:cNvSpPr>
          <p:nvPr/>
        </p:nvSpPr>
        <p:spPr bwMode="auto">
          <a:xfrm>
            <a:off x="51816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2</a:t>
            </a:r>
          </a:p>
          <a:p>
            <a:r>
              <a:rPr lang="en-US" sz="1000"/>
              <a:t>Yes 10</a:t>
            </a:r>
          </a:p>
          <a:p>
            <a:r>
              <a:rPr lang="en-US" sz="1000"/>
              <a:t>Too 4</a:t>
            </a:r>
          </a:p>
        </p:txBody>
      </p:sp>
      <p:sp>
        <p:nvSpPr>
          <p:cNvPr id="18" name="Parallelogram 17"/>
          <p:cNvSpPr>
            <a:spLocks noChangeArrowheads="1"/>
          </p:cNvSpPr>
          <p:nvPr/>
        </p:nvSpPr>
        <p:spPr bwMode="auto">
          <a:xfrm>
            <a:off x="64770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4</a:t>
            </a:r>
          </a:p>
          <a:p>
            <a:r>
              <a:rPr lang="en-US" sz="1000"/>
              <a:t>Bar 7</a:t>
            </a:r>
          </a:p>
          <a:p>
            <a:r>
              <a:rPr lang="en-US" sz="1000"/>
              <a:t>Baz 5</a:t>
            </a:r>
          </a:p>
        </p:txBody>
      </p:sp>
      <p:sp>
        <p:nvSpPr>
          <p:cNvPr id="19" name="Parallelogram 18"/>
          <p:cNvSpPr>
            <a:spLocks noChangeArrowheads="1"/>
          </p:cNvSpPr>
          <p:nvPr/>
        </p:nvSpPr>
        <p:spPr bwMode="auto">
          <a:xfrm>
            <a:off x="72390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9</a:t>
            </a:r>
          </a:p>
          <a:p>
            <a:r>
              <a:rPr lang="en-US" sz="1000"/>
              <a:t>Yes 3</a:t>
            </a:r>
          </a:p>
          <a:p>
            <a:r>
              <a:rPr lang="en-US" sz="1000"/>
              <a:t>Too 7</a:t>
            </a:r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3138488" y="4953000"/>
          <a:ext cx="442912" cy="685800"/>
        </p:xfrm>
        <a:graphic>
          <a:graphicData uri="http://schemas.openxmlformats.org/presentationml/2006/ole">
            <p:oleObj spid="_x0000_s111622" name="Clip" r:id="rId7" imgW="1157630" imgH="1790395" progId="">
              <p:embed/>
            </p:oleObj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6262688" y="4953000"/>
          <a:ext cx="442912" cy="685800"/>
        </p:xfrm>
        <a:graphic>
          <a:graphicData uri="http://schemas.openxmlformats.org/presentationml/2006/ole">
            <p:oleObj spid="_x0000_s111623" name="Clip" r:id="rId8" imgW="1157630" imgH="1790395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2 0.27777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0833 0.28889 " pathEditMode="relative" ptsTypes="AA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3.33333E-6 L -0.16666 0.27777 " pathEditMode="relative" ptsTypes="AA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375 0.27777 " pathEditMode="relative" ptsTypes="AA">
                                      <p:cBhvr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475 0.28889 " pathEditMode="relative" ptsTypes="AA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3.33333E-6 L 0.27501 0.27777 " pathEditMode="relative" ptsTypes="AA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09167 0.27777 " pathEditMode="relative" ptsTypes="AA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13333 0.28889 " pathEditMode="relative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Reduce Nodes Do Their Job</a:t>
            </a:r>
          </a:p>
        </p:txBody>
      </p:sp>
      <p:sp>
        <p:nvSpPr>
          <p:cNvPr id="49157" name="Content Placeholder 2"/>
          <p:cNvSpPr>
            <a:spLocks noGrp="1"/>
          </p:cNvSpPr>
          <p:nvPr>
            <p:ph idx="1"/>
          </p:nvPr>
        </p:nvSpPr>
        <p:spPr>
          <a:xfrm>
            <a:off x="79248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3138488" y="3124200"/>
          <a:ext cx="442912" cy="685800"/>
        </p:xfrm>
        <a:graphic>
          <a:graphicData uri="http://schemas.openxmlformats.org/presentationml/2006/ole">
            <p:oleObj spid="_x0000_s112642" name="Clip" r:id="rId3" imgW="1157630" imgH="1790395" progId="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262688" y="3124200"/>
          <a:ext cx="442912" cy="685800"/>
        </p:xfrm>
        <a:graphic>
          <a:graphicData uri="http://schemas.openxmlformats.org/presentationml/2006/ole">
            <p:oleObj spid="_x0000_s112643" name="Clip" r:id="rId4" imgW="1157630" imgH="1790395" progId="">
              <p:embed/>
            </p:oleObj>
          </a:graphicData>
        </a:graphic>
      </p:graphicFrame>
      <p:sp>
        <p:nvSpPr>
          <p:cNvPr id="6" name="Parallelogram 5"/>
          <p:cNvSpPr>
            <a:spLocks noChangeArrowheads="1"/>
          </p:cNvSpPr>
          <p:nvPr/>
        </p:nvSpPr>
        <p:spPr bwMode="auto">
          <a:xfrm>
            <a:off x="2590800" y="4190999"/>
            <a:ext cx="1219200" cy="1490761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400"/>
              <a:t>Foo  14</a:t>
            </a:r>
          </a:p>
          <a:p>
            <a:r>
              <a:rPr lang="en-US" sz="1400"/>
              <a:t>Bar  20</a:t>
            </a:r>
          </a:p>
          <a:p>
            <a:r>
              <a:rPr lang="en-US" sz="1400"/>
              <a:t>Baz  19</a:t>
            </a:r>
          </a:p>
        </p:txBody>
      </p:sp>
      <p:sp>
        <p:nvSpPr>
          <p:cNvPr id="7" name="Parallelogram 6"/>
          <p:cNvSpPr>
            <a:spLocks noChangeArrowheads="1"/>
          </p:cNvSpPr>
          <p:nvPr/>
        </p:nvSpPr>
        <p:spPr bwMode="auto">
          <a:xfrm>
            <a:off x="5791200" y="4190999"/>
            <a:ext cx="1219200" cy="1490761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400"/>
              <a:t>Zoo  16</a:t>
            </a:r>
          </a:p>
          <a:p>
            <a:r>
              <a:rPr lang="en-US" sz="1400"/>
              <a:t>Yes  42</a:t>
            </a:r>
          </a:p>
          <a:p>
            <a:r>
              <a:rPr lang="en-US" sz="1400"/>
              <a:t>Too  24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743200" y="2235200"/>
            <a:ext cx="4389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And MapReduce is done!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667000" y="1676400"/>
            <a:ext cx="4738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Write out the results to files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But I Wanted A Combined List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No problem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Run another (slightly different) MapReduce on the outputs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Have one reduce node that combines everything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Synchronization in MapReduce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Each map node produces an output file for each reduce node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It is produced atomically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reduce node can’t work on this data until the whole file is written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Forcing a synchronization point between the map and reduce phases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Remote Procedure Calls</a:t>
            </a:r>
            <a:endParaRPr lang="en-GB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RPC, for short</a:t>
            </a:r>
          </a:p>
          <a:p>
            <a:r>
              <a:rPr lang="en-GB" dirty="0" smtClean="0"/>
              <a:t>One way of building a distributed system</a:t>
            </a:r>
          </a:p>
          <a:p>
            <a:r>
              <a:rPr lang="en-GB" dirty="0" smtClean="0"/>
              <a:t>Procedure </a:t>
            </a:r>
            <a:r>
              <a:rPr lang="en-GB" dirty="0"/>
              <a:t>calls</a:t>
            </a:r>
            <a:r>
              <a:rPr lang="en-GB" dirty="0" smtClean="0"/>
              <a:t> are </a:t>
            </a:r>
            <a:r>
              <a:rPr lang="en-GB" dirty="0"/>
              <a:t>a fundamental paradigm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rimary </a:t>
            </a:r>
            <a:r>
              <a:rPr lang="en-GB" dirty="0"/>
              <a:t>unit of computation in most languages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nit </a:t>
            </a:r>
            <a:r>
              <a:rPr lang="en-GB" dirty="0"/>
              <a:t>of information hiding in most methodologies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rimary </a:t>
            </a:r>
            <a:r>
              <a:rPr lang="en-GB" dirty="0"/>
              <a:t>level of interface specification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natural boundary between client and server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urn </a:t>
            </a:r>
            <a:r>
              <a:rPr lang="en-GB" dirty="0"/>
              <a:t>procedure calls into message send/receives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few limitations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implicit parameters/returns (e.g. global variables)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call-by-reference parameters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uch </a:t>
            </a:r>
            <a:r>
              <a:rPr lang="en-GB" dirty="0"/>
              <a:t>slower than procedure calls (TANSTAAFL)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481090" y="502733"/>
            <a:ext cx="6342110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Interface Specification</a:t>
            </a:r>
          </a:p>
          <a:p>
            <a:pPr lvl="1"/>
            <a:r>
              <a:rPr lang="en-US" dirty="0" smtClean="0"/>
              <a:t>Methods, parameter types, return types</a:t>
            </a:r>
          </a:p>
          <a:p>
            <a:r>
              <a:rPr lang="en-US" dirty="0" err="1" smtClean="0"/>
              <a:t>eXternal</a:t>
            </a:r>
            <a:r>
              <a:rPr lang="en-US" dirty="0" smtClean="0"/>
              <a:t> Data Representation</a:t>
            </a:r>
          </a:p>
          <a:p>
            <a:pPr lvl="1"/>
            <a:r>
              <a:rPr lang="en-US" dirty="0" smtClean="0"/>
              <a:t>Machine independent data-type representations</a:t>
            </a:r>
          </a:p>
          <a:p>
            <a:pPr lvl="1"/>
            <a:r>
              <a:rPr lang="en-US" dirty="0" smtClean="0"/>
              <a:t>May have optimizations for like client/server</a:t>
            </a:r>
          </a:p>
          <a:p>
            <a:r>
              <a:rPr lang="en-US" dirty="0" smtClean="0"/>
              <a:t>Client stub</a:t>
            </a:r>
          </a:p>
          <a:p>
            <a:pPr lvl="1"/>
            <a:r>
              <a:rPr lang="en-US" dirty="0" smtClean="0"/>
              <a:t>Client-side proxy for a method in the API</a:t>
            </a:r>
          </a:p>
          <a:p>
            <a:r>
              <a:rPr lang="en-US" dirty="0" smtClean="0"/>
              <a:t>Server stub (or skeleton)</a:t>
            </a:r>
          </a:p>
          <a:p>
            <a:pPr lvl="1"/>
            <a:r>
              <a:rPr lang="en-US" dirty="0" smtClean="0"/>
              <a:t>Server-side recipient for API invocations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Features of RPC</a:t>
            </a:r>
            <a:endParaRPr lang="en-GB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links against local procedures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alls </a:t>
            </a:r>
            <a:r>
              <a:rPr lang="en-GB" dirty="0"/>
              <a:t>local procedures, gets results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RPC implementation inside </a:t>
            </a:r>
            <a:r>
              <a:rPr lang="en-GB" dirty="0"/>
              <a:t>those procedures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does not know about RPC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formats of messages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worry about sends, timeouts, </a:t>
            </a:r>
            <a:r>
              <a:rPr lang="en-GB" dirty="0" smtClean="0"/>
              <a:t>resends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external data representation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of this is generated automatically by RPC tools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key to the tools is the interface specification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Distributed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15258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62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Scalability and performance</a:t>
            </a:r>
          </a:p>
          <a:p>
            <a:pPr lvl="1"/>
            <a:r>
              <a:rPr lang="en-US" sz="2400" dirty="0" smtClean="0"/>
              <a:t>Apps </a:t>
            </a:r>
            <a:r>
              <a:rPr lang="en-US" sz="2400" dirty="0"/>
              <a:t>require more resources than one computer has</a:t>
            </a:r>
            <a:endParaRPr lang="en-US" sz="2400" dirty="0" smtClean="0"/>
          </a:p>
          <a:p>
            <a:pPr lvl="1"/>
            <a:r>
              <a:rPr lang="en-US" sz="2400" dirty="0" smtClean="0"/>
              <a:t>Grow </a:t>
            </a:r>
            <a:r>
              <a:rPr lang="en-US" sz="2400" dirty="0"/>
              <a:t>system capacity </a:t>
            </a:r>
            <a:r>
              <a:rPr lang="en-US" sz="2400" dirty="0" smtClean="0"/>
              <a:t>/bandwidth to </a:t>
            </a:r>
            <a:r>
              <a:rPr lang="en-US" sz="2400" dirty="0"/>
              <a:t>meet </a:t>
            </a:r>
            <a:r>
              <a:rPr lang="en-US" sz="2400" dirty="0" smtClean="0"/>
              <a:t>demand</a:t>
            </a:r>
          </a:p>
          <a:p>
            <a:r>
              <a:rPr lang="en-US" sz="2800" dirty="0" smtClean="0"/>
              <a:t>Improved reliability and availability</a:t>
            </a:r>
            <a:endParaRPr lang="en-US" sz="2800" dirty="0"/>
          </a:p>
          <a:p>
            <a:pPr lvl="1"/>
            <a:r>
              <a:rPr lang="en-US" sz="2400" dirty="0" smtClean="0"/>
              <a:t>24x7 service despite disk/computer/software failures</a:t>
            </a:r>
          </a:p>
          <a:p>
            <a:r>
              <a:rPr lang="en-US" sz="2800" dirty="0" smtClean="0"/>
              <a:t>Ease </a:t>
            </a:r>
            <a:r>
              <a:rPr lang="en-US" sz="2800" dirty="0"/>
              <a:t>of use, with reduced operating expenses</a:t>
            </a:r>
            <a:endParaRPr lang="en-US" sz="2800" dirty="0" smtClean="0"/>
          </a:p>
          <a:p>
            <a:pPr lvl="1"/>
            <a:r>
              <a:rPr lang="en-US" sz="2400" dirty="0" smtClean="0"/>
              <a:t>Centralized management of all services and systems</a:t>
            </a:r>
          </a:p>
          <a:p>
            <a:pPr lvl="1"/>
            <a:r>
              <a:rPr lang="en-US" sz="2400" dirty="0" smtClean="0"/>
              <a:t>Buy (better) services rather than computer equipment</a:t>
            </a:r>
          </a:p>
          <a:p>
            <a:r>
              <a:rPr lang="en-US" sz="2800" dirty="0" smtClean="0"/>
              <a:t>Enable new collaboration and business models</a:t>
            </a:r>
          </a:p>
          <a:p>
            <a:pPr lvl="1"/>
            <a:r>
              <a:rPr lang="en-US" sz="2400" dirty="0" smtClean="0"/>
              <a:t>Collaborations that span system (or national) </a:t>
            </a:r>
            <a:r>
              <a:rPr lang="en-US" sz="2400" dirty="0"/>
              <a:t>boundaries</a:t>
            </a:r>
            <a:endParaRPr lang="en-US" sz="2400" dirty="0" smtClean="0"/>
          </a:p>
          <a:p>
            <a:pPr lvl="1"/>
            <a:r>
              <a:rPr lang="en-US" sz="2400" dirty="0" smtClean="0"/>
              <a:t>A global free market for a wide range of new services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Is Not a Complete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Requires client/server binding model</a:t>
            </a:r>
          </a:p>
          <a:p>
            <a:pPr lvl="1"/>
            <a:r>
              <a:rPr lang="en-US" dirty="0" smtClean="0"/>
              <a:t>Expects to be given a live connection</a:t>
            </a:r>
          </a:p>
          <a:p>
            <a:r>
              <a:rPr lang="en-US" dirty="0" smtClean="0"/>
              <a:t>Threading model implementation</a:t>
            </a:r>
          </a:p>
          <a:p>
            <a:pPr lvl="1"/>
            <a:r>
              <a:rPr lang="en-US" dirty="0" smtClean="0"/>
              <a:t>A single thread service requests one-at-a-time</a:t>
            </a:r>
          </a:p>
          <a:p>
            <a:pPr lvl="1"/>
            <a:r>
              <a:rPr lang="en-US" dirty="0" smtClean="0"/>
              <a:t>Numerous one-per-request worker threads</a:t>
            </a:r>
          </a:p>
          <a:p>
            <a:r>
              <a:rPr lang="en-US" dirty="0" smtClean="0"/>
              <a:t>Limited failure handling</a:t>
            </a:r>
          </a:p>
          <a:p>
            <a:pPr lvl="1"/>
            <a:r>
              <a:rPr lang="en-US" dirty="0" smtClean="0"/>
              <a:t>Client must arrange for timeout and recovery</a:t>
            </a:r>
          </a:p>
          <a:p>
            <a:r>
              <a:rPr lang="en-US" dirty="0" smtClean="0"/>
              <a:t>Higher level abstractions improve RPC</a:t>
            </a:r>
          </a:p>
          <a:p>
            <a:pPr lvl="1"/>
            <a:r>
              <a:rPr lang="en-US" dirty="0" smtClean="0"/>
              <a:t>e.g. Microsoft DCOM, Java RMI, </a:t>
            </a:r>
            <a:r>
              <a:rPr lang="en-US" dirty="0" err="1" smtClean="0"/>
              <a:t>DRb</a:t>
            </a:r>
            <a:r>
              <a:rPr lang="en-US" dirty="0" smtClean="0"/>
              <a:t>, </a:t>
            </a:r>
            <a:r>
              <a:rPr lang="en-US" dirty="0" err="1" smtClean="0"/>
              <a:t>Pyro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1143000"/>
          </a:xfrm>
        </p:spPr>
        <p:txBody>
          <a:bodyPr/>
          <a:lstStyle/>
          <a:p>
            <a:r>
              <a:rPr lang="en-US" dirty="0" smtClean="0"/>
              <a:t>Distributed Synchronization </a:t>
            </a:r>
            <a:br>
              <a:rPr lang="en-US" dirty="0" smtClean="0"/>
            </a:br>
            <a:r>
              <a:rPr lang="en-US" dirty="0" smtClean="0"/>
              <a:t>and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0700"/>
            <a:ext cx="8229600" cy="4525963"/>
          </a:xfrm>
        </p:spPr>
        <p:txBody>
          <a:bodyPr/>
          <a:lstStyle/>
          <a:p>
            <a:r>
              <a:rPr lang="en-US" dirty="0" smtClean="0"/>
              <a:t>Why is it hard to synchronize distributed systems?</a:t>
            </a:r>
          </a:p>
          <a:p>
            <a:r>
              <a:rPr lang="en-US" dirty="0" smtClean="0"/>
              <a:t>What tools do we use to synchronize them?</a:t>
            </a:r>
          </a:p>
          <a:p>
            <a:r>
              <a:rPr lang="en-US" dirty="0" smtClean="0"/>
              <a:t>How can a group of cooperating nodes agree on something?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193800" y="477838"/>
            <a:ext cx="6718300" cy="13382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14338"/>
            <a:ext cx="8229600" cy="1143000"/>
          </a:xfrm>
        </p:spPr>
        <p:txBody>
          <a:bodyPr/>
          <a:lstStyle/>
          <a:p>
            <a:pPr eaLnBrk="1"/>
            <a:r>
              <a:rPr lang="en-GB" dirty="0" smtClean="0"/>
              <a:t>What’s Hard About </a:t>
            </a:r>
            <a:br>
              <a:rPr lang="en-GB" dirty="0" smtClean="0"/>
            </a:br>
            <a:r>
              <a:rPr lang="en-GB" dirty="0" smtClean="0"/>
              <a:t>Distributed Synchronization?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70180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Spatial separation</a:t>
            </a:r>
          </a:p>
          <a:p>
            <a:pPr lvl="1" eaLnBrk="1"/>
            <a:r>
              <a:rPr lang="en-GB" dirty="0" smtClean="0"/>
              <a:t>Different processes run on different systems</a:t>
            </a:r>
          </a:p>
          <a:p>
            <a:pPr lvl="1" eaLnBrk="1"/>
            <a:r>
              <a:rPr lang="en-GB" dirty="0" smtClean="0"/>
              <a:t>No shared memory for (atomic instruction) locks</a:t>
            </a:r>
          </a:p>
          <a:p>
            <a:pPr lvl="1" eaLnBrk="1"/>
            <a:r>
              <a:rPr lang="en-GB" dirty="0" smtClean="0"/>
              <a:t>They are controlled by different operating systems</a:t>
            </a:r>
          </a:p>
          <a:p>
            <a:pPr eaLnBrk="1"/>
            <a:r>
              <a:rPr lang="en-GB" dirty="0" smtClean="0"/>
              <a:t>Temporal separation</a:t>
            </a:r>
          </a:p>
          <a:p>
            <a:pPr lvl="1" eaLnBrk="1"/>
            <a:r>
              <a:rPr lang="en-GB" dirty="0" smtClean="0"/>
              <a:t>Can’t “totally order” spatially separated events</a:t>
            </a:r>
          </a:p>
          <a:p>
            <a:pPr lvl="1" eaLnBrk="1"/>
            <a:r>
              <a:rPr lang="en-GB" dirty="0" smtClean="0"/>
              <a:t>Before/simultaneous/after lose their meaning</a:t>
            </a:r>
          </a:p>
          <a:p>
            <a:pPr eaLnBrk="1"/>
            <a:r>
              <a:rPr lang="en-GB" dirty="0" smtClean="0"/>
              <a:t>Independent modes of failure</a:t>
            </a:r>
          </a:p>
          <a:p>
            <a:pPr lvl="1" eaLnBrk="1"/>
            <a:r>
              <a:rPr lang="en-GB" dirty="0" smtClean="0"/>
              <a:t>One partner can die, while others continue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93800" y="414338"/>
            <a:ext cx="6718300" cy="13382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6561" y="256220"/>
            <a:ext cx="8710560" cy="741677"/>
          </a:xfrm>
        </p:spPr>
        <p:txBody>
          <a:bodyPr>
            <a:normAutofit fontScale="90000"/>
          </a:bodyPr>
          <a:lstStyle/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Leases – More Robust Locks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0640" y="1147801"/>
            <a:ext cx="8098560" cy="5023247"/>
          </a:xfrm>
        </p:spPr>
        <p:txBody>
          <a:bodyPr>
            <a:normAutofit fontScale="92500"/>
          </a:bodyPr>
          <a:lstStyle/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Obtained from resource manager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Gives client exclusive right to update the file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Lease “cookie” must be passed to server on update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Lease can be released at end of critical section</a:t>
            </a:r>
          </a:p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Only valid for a limited period of time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After which the lease cookie expires</a:t>
            </a:r>
          </a:p>
          <a:p>
            <a:pPr lvl="2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Updates with stale cookies are not permitted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After which new leases can be granted</a:t>
            </a:r>
          </a:p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Handles a wide range of failures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Process, client node, server node, network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6561" y="294320"/>
            <a:ext cx="8710560" cy="741677"/>
          </a:xfrm>
        </p:spPr>
        <p:txBody>
          <a:bodyPr>
            <a:normAutofit fontScale="90000"/>
          </a:bodyPr>
          <a:lstStyle/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Lock Breaking and Recovery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0640" y="1224129"/>
            <a:ext cx="7809120" cy="5023247"/>
          </a:xfrm>
        </p:spPr>
        <p:txBody>
          <a:bodyPr/>
          <a:lstStyle/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Revoking an expired lease is fairly easy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Lease cookie includes a “good until” time</a:t>
            </a:r>
          </a:p>
          <a:p>
            <a:pPr lvl="2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Based on server’s clock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Any operation involving a “stale cookie” fails</a:t>
            </a:r>
          </a:p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This makes it safe to issue a new lease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Old lease-holder can no longer access object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Was object left in a “reasonable” state?</a:t>
            </a:r>
          </a:p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Object must be restored to last “good” state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Roll back to state prior to the aborted lease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Implement all-or-none transactions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pPr eaLnBrk="1"/>
            <a:r>
              <a:rPr lang="en-GB" dirty="0" smtClean="0"/>
              <a:t>Distributed Consensus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/>
            <a:r>
              <a:rPr lang="en-GB" dirty="0" smtClean="0"/>
              <a:t>Achieving simultaneous, unanimous agreement</a:t>
            </a:r>
          </a:p>
          <a:p>
            <a:pPr lvl="1" eaLnBrk="1"/>
            <a:r>
              <a:rPr lang="en-GB" dirty="0" smtClean="0"/>
              <a:t>Even in the presence of node &amp; network failures</a:t>
            </a:r>
          </a:p>
          <a:p>
            <a:pPr lvl="1" eaLnBrk="1"/>
            <a:r>
              <a:rPr lang="en-GB" dirty="0" smtClean="0"/>
              <a:t>Required: agreement, termination, validity, integrity</a:t>
            </a:r>
          </a:p>
          <a:p>
            <a:pPr lvl="1" eaLnBrk="1"/>
            <a:r>
              <a:rPr lang="en-GB" dirty="0" smtClean="0"/>
              <a:t>Desired: bounded time</a:t>
            </a:r>
          </a:p>
          <a:p>
            <a:pPr lvl="1" eaLnBrk="1"/>
            <a:r>
              <a:rPr lang="en-GB" dirty="0" smtClean="0"/>
              <a:t>Provably impossible in fully general case</a:t>
            </a:r>
          </a:p>
          <a:p>
            <a:pPr lvl="1" eaLnBrk="1"/>
            <a:r>
              <a:rPr lang="en-GB" dirty="0" smtClean="0"/>
              <a:t>But can be done in useful special cases, or if some requirements are relaxed</a:t>
            </a:r>
          </a:p>
          <a:p>
            <a:pPr eaLnBrk="1"/>
            <a:r>
              <a:rPr lang="en-GB" dirty="0" smtClean="0"/>
              <a:t>Consensus algorithms tend to be complex</a:t>
            </a:r>
          </a:p>
          <a:p>
            <a:pPr lvl="1" eaLnBrk="1"/>
            <a:r>
              <a:rPr lang="en-GB" dirty="0" smtClean="0"/>
              <a:t>And may take a long time to converge</a:t>
            </a:r>
          </a:p>
          <a:p>
            <a:pPr eaLnBrk="1"/>
            <a:r>
              <a:rPr lang="en-GB" dirty="0" smtClean="0"/>
              <a:t>They tend to be used sparingly</a:t>
            </a:r>
          </a:p>
          <a:p>
            <a:pPr lvl="1" eaLnBrk="1"/>
            <a:r>
              <a:rPr lang="en-GB" dirty="0" smtClean="0"/>
              <a:t>E.g., use consensus to elect a leader</a:t>
            </a:r>
          </a:p>
          <a:p>
            <a:pPr lvl="1" eaLnBrk="1"/>
            <a:r>
              <a:rPr lang="en-GB" dirty="0" smtClean="0"/>
              <a:t>Who makes all subsequent decisions by fiat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66900" y="528638"/>
            <a:ext cx="5372100" cy="10033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GB" dirty="0" smtClean="0"/>
              <a:t>Typical Consensus Algorithm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Each interested member broadcasts his nomination.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All parties evaluate the received proposals according to a </a:t>
            </a:r>
            <a:r>
              <a:rPr lang="en-GB" sz="2500" u="sng" dirty="0" smtClean="0"/>
              <a:t>fixed and well known</a:t>
            </a:r>
            <a:r>
              <a:rPr lang="en-GB" sz="2500" dirty="0" smtClean="0"/>
              <a:t> rule.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After allowing a reasonable time for proposals, each voter acknowledges the best proposal it has seen.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If a proposal has a majority of the votes, the proposing member broadcasts a claim that the question has been resolved.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Each party that agrees with the winner’s claim acknowledges the announced resolution.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Election is over when a quorum acknowledges the result.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for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is hard in single machines</a:t>
            </a:r>
          </a:p>
          <a:p>
            <a:r>
              <a:rPr lang="en-US" dirty="0" smtClean="0"/>
              <a:t>It’s even harder in distributed systems</a:t>
            </a:r>
          </a:p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23900" y="541338"/>
            <a:ext cx="7594600" cy="7032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Is </a:t>
            </a:r>
            <a:r>
              <a:rPr lang="en-GB" dirty="0" smtClean="0"/>
              <a:t>Distributed Security Harder?</a:t>
            </a:r>
            <a:endParaRPr lang="en-GB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Your OS </a:t>
            </a:r>
            <a:r>
              <a:rPr lang="en-GB" dirty="0"/>
              <a:t>cannot guarantee privacy and integrity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etwork </a:t>
            </a:r>
            <a:r>
              <a:rPr lang="en-GB" dirty="0"/>
              <a:t>transactions happen outside of the OS</a:t>
            </a:r>
            <a:endParaRPr lang="en-GB" dirty="0" smtClean="0"/>
          </a:p>
          <a:p>
            <a:r>
              <a:rPr lang="en-GB" dirty="0" smtClean="0"/>
              <a:t>Authentication is harder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possible agents may not be in local password file</a:t>
            </a:r>
            <a:endParaRPr lang="en-GB" dirty="0" smtClean="0"/>
          </a:p>
          <a:p>
            <a:r>
              <a:rPr lang="en-GB" dirty="0" smtClean="0"/>
              <a:t>The wire </a:t>
            </a:r>
            <a:r>
              <a:rPr lang="en-GB" dirty="0"/>
              <a:t>connecting the user to the system is </a:t>
            </a:r>
            <a:r>
              <a:rPr lang="en-GB" dirty="0" smtClean="0"/>
              <a:t>insecure</a:t>
            </a:r>
          </a:p>
          <a:p>
            <a:pPr lvl="1"/>
            <a:r>
              <a:rPr lang="en-GB" dirty="0" smtClean="0"/>
              <a:t>Eavesdropping, replays, man-in-the-middle attacks</a:t>
            </a:r>
          </a:p>
          <a:p>
            <a:r>
              <a:rPr lang="en-GB" dirty="0" smtClean="0"/>
              <a:t>Even with honest partners, hard to coordinate distributed security</a:t>
            </a:r>
          </a:p>
          <a:p>
            <a:r>
              <a:rPr lang="en-GB" dirty="0" smtClean="0"/>
              <a:t>The Internet is an open network for all</a:t>
            </a:r>
          </a:p>
          <a:p>
            <a:pPr lvl="1"/>
            <a:r>
              <a:rPr lang="en-GB" dirty="0" smtClean="0"/>
              <a:t>Many sites on the Internet try to serve all comers</a:t>
            </a:r>
          </a:p>
          <a:p>
            <a:pPr lvl="1"/>
            <a:r>
              <a:rPr lang="en-GB" dirty="0" smtClean="0"/>
              <a:t>Core Internet makes no judgments on what’s acceptable</a:t>
            </a:r>
          </a:p>
          <a:p>
            <a:pPr lvl="1"/>
            <a:r>
              <a:rPr lang="en-GB" dirty="0" smtClean="0"/>
              <a:t>Even </a:t>
            </a:r>
            <a:r>
              <a:rPr lang="en-GB" dirty="0"/>
              <a:t>supposedly private systems may be on</a:t>
            </a:r>
            <a:r>
              <a:rPr lang="en-GB" dirty="0" smtClean="0"/>
              <a:t> Internet</a:t>
            </a:r>
            <a:endParaRPr lang="en-GB" dirty="0"/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Goals of Network Security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</a:t>
            </a:r>
            <a:r>
              <a:rPr lang="en-GB" dirty="0" smtClean="0"/>
              <a:t>ecure </a:t>
            </a:r>
            <a:r>
              <a:rPr lang="en-GB" dirty="0"/>
              <a:t>conversations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rivacy</a:t>
            </a:r>
            <a:r>
              <a:rPr lang="en-GB" dirty="0"/>
              <a:t>: only you and your partner know what is said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ntegrity</a:t>
            </a:r>
            <a:r>
              <a:rPr lang="en-GB" dirty="0"/>
              <a:t>: nobody can tamper with your messages</a:t>
            </a:r>
            <a:endParaRPr lang="en-GB" dirty="0" smtClean="0"/>
          </a:p>
          <a:p>
            <a:r>
              <a:rPr lang="en-GB" dirty="0"/>
              <a:t>P</a:t>
            </a:r>
            <a:r>
              <a:rPr lang="en-GB" dirty="0" smtClean="0"/>
              <a:t>ositive </a:t>
            </a:r>
            <a:r>
              <a:rPr lang="en-GB" dirty="0"/>
              <a:t>identification of both parties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uthentication </a:t>
            </a:r>
            <a:r>
              <a:rPr lang="en-GB" dirty="0"/>
              <a:t>of the identity of message sender 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ssurance </a:t>
            </a:r>
            <a:r>
              <a:rPr lang="en-GB" dirty="0"/>
              <a:t>that a message is not a replay or forgery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on</a:t>
            </a:r>
            <a:r>
              <a:rPr lang="en-GB" dirty="0"/>
              <a:t>-repudiation: he cannot claim</a:t>
            </a:r>
            <a:r>
              <a:rPr lang="en-GB" dirty="0" smtClean="0"/>
              <a:t> “I </a:t>
            </a:r>
            <a:r>
              <a:rPr lang="en-GB" dirty="0"/>
              <a:t>didn't say </a:t>
            </a:r>
            <a:r>
              <a:rPr lang="en-GB" dirty="0" smtClean="0"/>
              <a:t>that”</a:t>
            </a:r>
          </a:p>
          <a:p>
            <a:r>
              <a:rPr lang="en-GB" dirty="0" smtClean="0"/>
              <a:t>Availability</a:t>
            </a:r>
          </a:p>
          <a:p>
            <a:pPr lvl="1"/>
            <a:r>
              <a:rPr lang="en-GB" dirty="0" smtClean="0"/>
              <a:t>The network and other nodes must be reachable when they need to be</a:t>
            </a:r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Ideally, a distributed system would be just like a single machine system</a:t>
            </a:r>
          </a:p>
          <a:p>
            <a:r>
              <a:rPr lang="en-US" dirty="0" smtClean="0"/>
              <a:t>But better</a:t>
            </a:r>
          </a:p>
          <a:p>
            <a:pPr lvl="1"/>
            <a:r>
              <a:rPr lang="en-US" dirty="0" smtClean="0"/>
              <a:t>More resources</a:t>
            </a:r>
          </a:p>
          <a:p>
            <a:pPr lvl="1"/>
            <a:r>
              <a:rPr lang="en-US" dirty="0" smtClean="0"/>
              <a:t>More reliable</a:t>
            </a:r>
          </a:p>
          <a:p>
            <a:pPr lvl="1"/>
            <a:r>
              <a:rPr lang="en-US" dirty="0" smtClean="0"/>
              <a:t>Faster</a:t>
            </a:r>
          </a:p>
          <a:p>
            <a:r>
              <a:rPr lang="en-US" i="1" dirty="0" smtClean="0"/>
              <a:t>Transparent </a:t>
            </a:r>
            <a:r>
              <a:rPr lang="en-US" dirty="0" smtClean="0"/>
              <a:t>distributed systems look as much like single machine systems as possible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Elements of Network Security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Cryptography</a:t>
            </a:r>
          </a:p>
          <a:p>
            <a:pPr lvl="1"/>
            <a:r>
              <a:rPr lang="en-GB" dirty="0" smtClean="0"/>
              <a:t>Symmetric cryptography for protecting bulk transport of data</a:t>
            </a:r>
          </a:p>
          <a:p>
            <a:pPr lvl="1"/>
            <a:r>
              <a:rPr lang="en-GB" dirty="0" smtClean="0"/>
              <a:t>Public key cryptography primarily for authentication</a:t>
            </a:r>
          </a:p>
          <a:p>
            <a:pPr lvl="1"/>
            <a:r>
              <a:rPr lang="en-GB" dirty="0" smtClean="0"/>
              <a:t>Cryptographic hashes to detect message alterations</a:t>
            </a:r>
          </a:p>
          <a:p>
            <a:r>
              <a:rPr lang="en-GB" dirty="0" smtClean="0"/>
              <a:t>Digital </a:t>
            </a:r>
            <a:r>
              <a:rPr lang="en-GB" dirty="0"/>
              <a:t>signatures and public key certificates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owerful </a:t>
            </a:r>
            <a:r>
              <a:rPr lang="en-GB" dirty="0"/>
              <a:t>tools to authenticate a </a:t>
            </a:r>
            <a:r>
              <a:rPr lang="en-GB" dirty="0" smtClean="0"/>
              <a:t>message’s </a:t>
            </a:r>
            <a:r>
              <a:rPr lang="en-GB" dirty="0"/>
              <a:t>sender</a:t>
            </a:r>
            <a:endParaRPr lang="en-GB" dirty="0" smtClean="0"/>
          </a:p>
          <a:p>
            <a:r>
              <a:rPr lang="en-GB" dirty="0" smtClean="0"/>
              <a:t>Filtering technologies</a:t>
            </a:r>
          </a:p>
          <a:p>
            <a:pPr lvl="1"/>
            <a:r>
              <a:rPr lang="en-GB" dirty="0" smtClean="0"/>
              <a:t>Firewalls and the like </a:t>
            </a:r>
          </a:p>
          <a:p>
            <a:pPr lvl="1"/>
            <a:r>
              <a:rPr lang="en-GB" dirty="0" smtClean="0"/>
              <a:t>To keep bad stuff from reaching our machines</a:t>
            </a:r>
            <a:endParaRPr lang="en-GB" dirty="0"/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Tamper Detection: Cryptographic Hashes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</a:t>
            </a:r>
            <a:r>
              <a:rPr lang="en-GB" dirty="0" smtClean="0"/>
              <a:t>heck</a:t>
            </a:r>
            <a:r>
              <a:rPr lang="en-GB" dirty="0"/>
              <a:t>-sums often used to detect data corruption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dd </a:t>
            </a:r>
            <a:r>
              <a:rPr lang="en-GB" dirty="0"/>
              <a:t>up all bytes in a block, send sum along with data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ecipient </a:t>
            </a:r>
            <a:r>
              <a:rPr lang="en-GB" dirty="0"/>
              <a:t>adds up all the received bytes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check-sums agree, the data is probably OK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heck</a:t>
            </a:r>
            <a:r>
              <a:rPr lang="en-GB" dirty="0"/>
              <a:t>-sum (parity, CRC, ECC) algorithms are weak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ryptographic </a:t>
            </a:r>
            <a:r>
              <a:rPr lang="en-GB" dirty="0"/>
              <a:t>hashes are very strong check-sums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nique </a:t>
            </a:r>
            <a:r>
              <a:rPr lang="en-GB" dirty="0"/>
              <a:t>–two messages</a:t>
            </a:r>
            <a:r>
              <a:rPr lang="en-GB" dirty="0" smtClean="0"/>
              <a:t> vanishingly unlikely to </a:t>
            </a:r>
            <a:r>
              <a:rPr lang="en-GB" dirty="0"/>
              <a:t>produce same </a:t>
            </a:r>
            <a:r>
              <a:rPr lang="en-GB" dirty="0" smtClean="0"/>
              <a:t>hash</a:t>
            </a:r>
          </a:p>
          <a:p>
            <a:pPr lvl="2"/>
            <a:r>
              <a:rPr lang="en-GB" dirty="0" smtClean="0"/>
              <a:t>Particularly hard to find two messages with the same hash</a:t>
            </a:r>
          </a:p>
          <a:p>
            <a:pPr lvl="1"/>
            <a:r>
              <a:rPr lang="en-GB" dirty="0"/>
              <a:t>O</a:t>
            </a:r>
            <a:r>
              <a:rPr lang="en-GB" dirty="0" smtClean="0"/>
              <a:t>ne </a:t>
            </a:r>
            <a:r>
              <a:rPr lang="en-GB" dirty="0"/>
              <a:t>way – cannot infer original input from output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ell </a:t>
            </a:r>
            <a:r>
              <a:rPr lang="en-GB" dirty="0"/>
              <a:t>distributed – any change to input changes output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Cryptographic Hashes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S</a:t>
            </a:r>
            <a:r>
              <a:rPr lang="en-GB" sz="2800" dirty="0" smtClean="0"/>
              <a:t>tart </a:t>
            </a:r>
            <a:r>
              <a:rPr lang="en-GB" sz="2800" dirty="0"/>
              <a:t>with a message you want to protect</a:t>
            </a:r>
            <a:endParaRPr lang="en-GB" sz="2800" dirty="0" smtClean="0"/>
          </a:p>
          <a:p>
            <a:r>
              <a:rPr lang="en-GB" sz="2800" dirty="0"/>
              <a:t>C</a:t>
            </a:r>
            <a:r>
              <a:rPr lang="en-GB" sz="2800" dirty="0" smtClean="0"/>
              <a:t>ompute </a:t>
            </a:r>
            <a:r>
              <a:rPr lang="en-GB" sz="2800" dirty="0"/>
              <a:t>a cryptographic hash for that message</a:t>
            </a:r>
            <a:endParaRPr lang="en-GB" sz="2800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.g., </a:t>
            </a:r>
            <a:r>
              <a:rPr lang="en-GB" dirty="0"/>
              <a:t>using the</a:t>
            </a:r>
            <a:r>
              <a:rPr lang="en-GB" dirty="0" smtClean="0"/>
              <a:t> Secure Hash Algorithm 3 (SHA-3)</a:t>
            </a:r>
          </a:p>
          <a:p>
            <a:r>
              <a:rPr lang="en-GB" sz="2800" dirty="0"/>
              <a:t>T</a:t>
            </a:r>
            <a:r>
              <a:rPr lang="en-GB" sz="2800" dirty="0" smtClean="0"/>
              <a:t>ransmit </a:t>
            </a:r>
            <a:r>
              <a:rPr lang="en-GB" sz="2800" dirty="0"/>
              <a:t>the hash</a:t>
            </a:r>
            <a:r>
              <a:rPr lang="en-GB" sz="2800" dirty="0" smtClean="0"/>
              <a:t> securely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ecipient </a:t>
            </a:r>
            <a:r>
              <a:rPr lang="en-GB" sz="2800" dirty="0"/>
              <a:t>does same computation on received text</a:t>
            </a:r>
            <a:endParaRPr lang="en-GB" sz="2800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both hash results agree, the message is intact</a:t>
            </a:r>
            <a:endParaRPr lang="en-GB" dirty="0" smtClean="0"/>
          </a:p>
          <a:p>
            <a:pPr lvl="1"/>
            <a:r>
              <a:rPr lang="en-GB" dirty="0" smtClean="0"/>
              <a:t>If not, the message </a:t>
            </a:r>
            <a:r>
              <a:rPr lang="en-GB" dirty="0"/>
              <a:t>has been corrupted/compromised</a:t>
            </a:r>
            <a:endParaRPr lang="en-GB" dirty="0" smtClean="0"/>
          </a:p>
          <a:p>
            <a:endParaRPr lang="en-GB" sz="2800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Hash Transport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525963"/>
          </a:xfrm>
        </p:spPr>
        <p:txBody>
          <a:bodyPr/>
          <a:lstStyle/>
          <a:p>
            <a:r>
              <a:rPr lang="en-GB" sz="2800" dirty="0" smtClean="0"/>
              <a:t>Why must hash be transmitted securely?</a:t>
            </a:r>
          </a:p>
          <a:p>
            <a:pPr lvl="1"/>
            <a:r>
              <a:rPr lang="en-GB" dirty="0" smtClean="0"/>
              <a:t>Cryptographic hashes aren’t keyed, so anyone can produce them (including a bad guy)</a:t>
            </a:r>
          </a:p>
          <a:p>
            <a:r>
              <a:rPr lang="en-GB" sz="2800" dirty="0" smtClean="0"/>
              <a:t>How to transmit hash securely?</a:t>
            </a:r>
          </a:p>
          <a:p>
            <a:pPr lvl="1"/>
            <a:r>
              <a:rPr lang="en-GB" dirty="0" smtClean="0"/>
              <a:t>Typically encrypt it with symmetric cryptography</a:t>
            </a:r>
          </a:p>
          <a:p>
            <a:pPr lvl="1"/>
            <a:r>
              <a:rPr lang="en-GB" dirty="0" smtClean="0"/>
              <a:t>Unless secrecy required, cheaper than encrypting entire message</a:t>
            </a:r>
          </a:p>
          <a:p>
            <a:pPr lvl="1"/>
            <a:r>
              <a:rPr lang="en-GB" dirty="0" smtClean="0"/>
              <a:t>If you have a secure channel, could transmit it that way</a:t>
            </a:r>
          </a:p>
          <a:p>
            <a:pPr lvl="2"/>
            <a:r>
              <a:rPr lang="en-GB" dirty="0" smtClean="0"/>
              <a:t>But if you have secure channel, why not use it for everything?</a:t>
            </a:r>
          </a:p>
          <a:p>
            <a:pPr lvl="1"/>
            <a:endParaRPr lang="en-US" sz="32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A Principle of Key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4525963"/>
          </a:xfrm>
        </p:spPr>
        <p:txBody>
          <a:bodyPr/>
          <a:lstStyle/>
          <a:p>
            <a:r>
              <a:rPr lang="en-US" sz="2800" dirty="0" smtClean="0"/>
              <a:t>Both symmetric and PK cryptography rely on a secret key for their properties</a:t>
            </a:r>
          </a:p>
          <a:p>
            <a:r>
              <a:rPr lang="en-US" sz="2800" dirty="0" smtClean="0"/>
              <a:t>The more you use one key, the less secure</a:t>
            </a:r>
          </a:p>
          <a:p>
            <a:pPr lvl="1"/>
            <a:r>
              <a:rPr lang="en-US" sz="2400" dirty="0" smtClean="0"/>
              <a:t>The key stays around in various places longer</a:t>
            </a:r>
          </a:p>
          <a:p>
            <a:pPr lvl="1"/>
            <a:r>
              <a:rPr lang="en-US" sz="2400" dirty="0" smtClean="0"/>
              <a:t>There are more opportunities for an attacker to get it</a:t>
            </a:r>
          </a:p>
          <a:p>
            <a:pPr lvl="1"/>
            <a:r>
              <a:rPr lang="en-US" sz="2400" dirty="0" smtClean="0"/>
              <a:t>There is more incentive for attacker to get it</a:t>
            </a:r>
          </a:p>
          <a:p>
            <a:pPr lvl="1"/>
            <a:r>
              <a:rPr lang="en-US" sz="2400" dirty="0" smtClean="0"/>
              <a:t>Brute force attacks may eventually succeed</a:t>
            </a:r>
          </a:p>
          <a:p>
            <a:r>
              <a:rPr lang="en-US" sz="2800" dirty="0" smtClean="0"/>
              <a:t>Therefore:</a:t>
            </a:r>
          </a:p>
          <a:p>
            <a:pPr lvl="1"/>
            <a:r>
              <a:rPr lang="en-US" sz="2400" dirty="0" smtClean="0"/>
              <a:t>Use a given key as little as possible </a:t>
            </a:r>
          </a:p>
          <a:p>
            <a:pPr lvl="1"/>
            <a:r>
              <a:rPr lang="en-US" sz="2400" dirty="0" smtClean="0"/>
              <a:t>Change them often</a:t>
            </a:r>
          </a:p>
          <a:p>
            <a:pPr lvl="1"/>
            <a:r>
              <a:rPr lang="en-US" sz="2400" dirty="0" smtClean="0"/>
              <a:t>Within the limits of practicality and required performance</a:t>
            </a:r>
            <a:endParaRPr lang="en-US" sz="24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GB" dirty="0" smtClean="0"/>
              <a:t>Putting It Together: </a:t>
            </a:r>
            <a:br>
              <a:rPr lang="en-GB" dirty="0" smtClean="0"/>
            </a:br>
            <a:r>
              <a:rPr lang="en-GB" dirty="0" smtClean="0"/>
              <a:t>Secure </a:t>
            </a:r>
            <a:r>
              <a:rPr lang="en-GB" dirty="0"/>
              <a:t>Socket </a:t>
            </a:r>
            <a:r>
              <a:rPr lang="en-GB" dirty="0" smtClean="0"/>
              <a:t>Layer (SSL)</a:t>
            </a:r>
            <a:endParaRPr lang="en-GB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7272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A general solution for securing network communication</a:t>
            </a:r>
          </a:p>
          <a:p>
            <a:r>
              <a:rPr lang="en-GB" dirty="0" smtClean="0"/>
              <a:t>Built on top of existing socket IPC</a:t>
            </a:r>
          </a:p>
          <a:p>
            <a:r>
              <a:rPr lang="en-GB" dirty="0" smtClean="0"/>
              <a:t>Establishes </a:t>
            </a:r>
            <a:r>
              <a:rPr lang="en-GB" dirty="0"/>
              <a:t>secure</a:t>
            </a:r>
            <a:r>
              <a:rPr lang="en-GB" dirty="0" smtClean="0"/>
              <a:t> link between two parties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rivacy </a:t>
            </a:r>
            <a:r>
              <a:rPr lang="en-GB" dirty="0"/>
              <a:t>– nobody can snoop on conversation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ntegrity </a:t>
            </a:r>
            <a:r>
              <a:rPr lang="en-GB" dirty="0"/>
              <a:t>– nobody can generate fake messages</a:t>
            </a:r>
            <a:endParaRPr lang="en-GB" dirty="0" smtClean="0"/>
          </a:p>
          <a:p>
            <a:r>
              <a:rPr lang="en-GB" dirty="0" smtClean="0"/>
              <a:t>Certificate-based </a:t>
            </a:r>
            <a:r>
              <a:rPr lang="en-GB" dirty="0"/>
              <a:t>authentication of server</a:t>
            </a:r>
            <a:endParaRPr lang="en-GB" dirty="0" smtClean="0"/>
          </a:p>
          <a:p>
            <a:pPr lvl="1"/>
            <a:r>
              <a:rPr lang="en-GB" dirty="0" smtClean="0"/>
              <a:t>Typically, but not necessarily</a:t>
            </a:r>
          </a:p>
          <a:p>
            <a:pPr lvl="1"/>
            <a:r>
              <a:rPr lang="en-GB" dirty="0" smtClean="0"/>
              <a:t>Client </a:t>
            </a:r>
            <a:r>
              <a:rPr lang="en-GB" dirty="0"/>
              <a:t>knows what server he is talking to</a:t>
            </a:r>
            <a:endParaRPr lang="en-GB" dirty="0" smtClean="0"/>
          </a:p>
          <a:p>
            <a:r>
              <a:rPr lang="en-GB" dirty="0"/>
              <a:t>O</a:t>
            </a:r>
            <a:r>
              <a:rPr lang="en-GB" dirty="0" smtClean="0"/>
              <a:t>ptional certificate-based </a:t>
            </a:r>
            <a:r>
              <a:rPr lang="en-GB" dirty="0"/>
              <a:t>authentication of client</a:t>
            </a:r>
            <a:endParaRPr lang="en-GB" dirty="0" smtClean="0"/>
          </a:p>
          <a:p>
            <a:pPr lvl="1"/>
            <a:r>
              <a:rPr lang="en-GB" dirty="0" smtClean="0"/>
              <a:t>If </a:t>
            </a:r>
            <a:r>
              <a:rPr lang="en-GB" dirty="0"/>
              <a:t>server requires authentication and non-repudiation</a:t>
            </a:r>
            <a:endParaRPr lang="en-GB" dirty="0" smtClean="0"/>
          </a:p>
          <a:p>
            <a:r>
              <a:rPr lang="en-GB" dirty="0" smtClean="0"/>
              <a:t>PK used to distribute a symmetric session key</a:t>
            </a:r>
          </a:p>
          <a:p>
            <a:pPr lvl="1"/>
            <a:r>
              <a:rPr lang="en-GB" dirty="0" smtClean="0"/>
              <a:t>New key for each new socket</a:t>
            </a:r>
          </a:p>
          <a:p>
            <a:r>
              <a:rPr lang="en-GB" dirty="0" smtClean="0"/>
              <a:t>Rest of data transport switches to symmetric crypto</a:t>
            </a:r>
          </a:p>
          <a:p>
            <a:pPr lvl="1"/>
            <a:r>
              <a:rPr lang="en-GB" dirty="0" smtClean="0"/>
              <a:t>Giving safety </a:t>
            </a:r>
            <a:r>
              <a:rPr lang="en-GB" dirty="0"/>
              <a:t>of public </a:t>
            </a:r>
            <a:r>
              <a:rPr lang="en-GB" dirty="0" smtClean="0"/>
              <a:t>key and efficiency </a:t>
            </a:r>
            <a:r>
              <a:rPr lang="en-GB" dirty="0"/>
              <a:t>of symmetric</a:t>
            </a: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84909" y="239806"/>
            <a:ext cx="8243455" cy="73958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49628" algn="l"/>
                <a:tab pos="1299256" algn="l"/>
                <a:tab pos="1948884" algn="l"/>
                <a:tab pos="2598511" algn="l"/>
                <a:tab pos="3248139" algn="l"/>
                <a:tab pos="3897767" algn="l"/>
                <a:tab pos="4547395" algn="l"/>
                <a:tab pos="5197023" algn="l"/>
                <a:tab pos="5846651" algn="l"/>
                <a:tab pos="6496279" algn="l"/>
                <a:tab pos="7145906" algn="l"/>
              </a:tabLst>
            </a:pPr>
            <a:r>
              <a:rPr lang="en-GB" dirty="0"/>
              <a:t>Digital Signatures</a:t>
            </a:r>
          </a:p>
        </p:txBody>
      </p:sp>
      <p:sp>
        <p:nvSpPr>
          <p:cNvPr id="154627" name="AutoShape 3"/>
          <p:cNvSpPr>
            <a:spLocks noChangeArrowheads="1"/>
          </p:cNvSpPr>
          <p:nvPr/>
        </p:nvSpPr>
        <p:spPr bwMode="auto">
          <a:xfrm>
            <a:off x="1004455" y="2823882"/>
            <a:ext cx="1454727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cryptographic</a:t>
            </a:r>
          </a:p>
          <a:p>
            <a:pPr algn="ctr"/>
            <a:r>
              <a:rPr lang="en-US"/>
              <a:t>hash</a:t>
            </a: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969818" y="1882588"/>
            <a:ext cx="1524000" cy="47064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message</a:t>
            </a:r>
          </a:p>
        </p:txBody>
      </p:sp>
      <p:cxnSp>
        <p:nvCxnSpPr>
          <p:cNvPr id="154629" name="AutoShape 5"/>
          <p:cNvCxnSpPr>
            <a:cxnSpLocks noChangeShapeType="1"/>
            <a:stCxn id="154628" idx="2"/>
            <a:endCxn id="154627" idx="0"/>
          </p:cNvCxnSpPr>
          <p:nvPr/>
        </p:nvCxnSpPr>
        <p:spPr bwMode="auto">
          <a:xfrm>
            <a:off x="1731818" y="2353235"/>
            <a:ext cx="0" cy="47064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4630" name="AutoShape 6"/>
          <p:cNvCxnSpPr>
            <a:cxnSpLocks noChangeShapeType="1"/>
            <a:stCxn id="154644" idx="0"/>
            <a:endCxn id="154627" idx="2"/>
          </p:cNvCxnSpPr>
          <p:nvPr/>
        </p:nvCxnSpPr>
        <p:spPr bwMode="auto">
          <a:xfrm rot="5400000" flipH="1">
            <a:off x="1499381" y="3661437"/>
            <a:ext cx="470647" cy="577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sp>
        <p:nvSpPr>
          <p:cNvPr id="154631" name="AutoShape 7"/>
          <p:cNvSpPr>
            <a:spLocks noChangeArrowheads="1"/>
          </p:cNvSpPr>
          <p:nvPr/>
        </p:nvSpPr>
        <p:spPr bwMode="auto">
          <a:xfrm>
            <a:off x="6615546" y="2823882"/>
            <a:ext cx="1454727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cryptographic</a:t>
            </a:r>
          </a:p>
          <a:p>
            <a:pPr algn="ctr"/>
            <a:r>
              <a:rPr lang="en-US"/>
              <a:t>hash</a:t>
            </a:r>
          </a:p>
        </p:txBody>
      </p:sp>
      <p:sp>
        <p:nvSpPr>
          <p:cNvPr id="154632" name="Rectangle 8"/>
          <p:cNvSpPr>
            <a:spLocks noChangeArrowheads="1"/>
          </p:cNvSpPr>
          <p:nvPr/>
        </p:nvSpPr>
        <p:spPr bwMode="auto">
          <a:xfrm>
            <a:off x="6580909" y="1882588"/>
            <a:ext cx="1524000" cy="47064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message</a:t>
            </a:r>
          </a:p>
        </p:txBody>
      </p:sp>
      <p:cxnSp>
        <p:nvCxnSpPr>
          <p:cNvPr id="154633" name="AutoShape 9"/>
          <p:cNvCxnSpPr>
            <a:cxnSpLocks noChangeShapeType="1"/>
            <a:stCxn id="154632" idx="2"/>
            <a:endCxn id="154631" idx="0"/>
          </p:cNvCxnSpPr>
          <p:nvPr/>
        </p:nvCxnSpPr>
        <p:spPr bwMode="auto">
          <a:xfrm>
            <a:off x="7342909" y="2353235"/>
            <a:ext cx="0" cy="47064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4634" name="AutoShape 10"/>
          <p:cNvCxnSpPr>
            <a:cxnSpLocks noChangeShapeType="1"/>
            <a:stCxn id="154641" idx="0"/>
            <a:endCxn id="154631" idx="2"/>
          </p:cNvCxnSpPr>
          <p:nvPr/>
        </p:nvCxnSpPr>
        <p:spPr bwMode="auto">
          <a:xfrm rot="16200000" flipV="1">
            <a:off x="7193601" y="3578309"/>
            <a:ext cx="375396" cy="767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154635" name="AutoShape 11"/>
          <p:cNvCxnSpPr>
            <a:cxnSpLocks noChangeShapeType="1"/>
            <a:stCxn id="154650" idx="3"/>
            <a:endCxn id="154641" idx="2"/>
          </p:cNvCxnSpPr>
          <p:nvPr/>
        </p:nvCxnSpPr>
        <p:spPr bwMode="auto">
          <a:xfrm>
            <a:off x="6580909" y="4202206"/>
            <a:ext cx="346364" cy="9394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4637" name="AutoShape 13"/>
          <p:cNvCxnSpPr>
            <a:cxnSpLocks noChangeShapeType="1"/>
            <a:stCxn id="154644" idx="3"/>
            <a:endCxn id="154653" idx="1"/>
          </p:cNvCxnSpPr>
          <p:nvPr/>
        </p:nvCxnSpPr>
        <p:spPr bwMode="auto">
          <a:xfrm>
            <a:off x="2464954" y="4202206"/>
            <a:ext cx="305955" cy="17448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4641" name="Oval 17"/>
          <p:cNvSpPr>
            <a:spLocks noChangeArrowheads="1"/>
          </p:cNvSpPr>
          <p:nvPr/>
        </p:nvSpPr>
        <p:spPr bwMode="auto">
          <a:xfrm>
            <a:off x="6927273" y="3804396"/>
            <a:ext cx="984827" cy="983503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compare</a:t>
            </a:r>
          </a:p>
        </p:txBody>
      </p:sp>
      <p:sp>
        <p:nvSpPr>
          <p:cNvPr id="154644" name="AutoShape 20"/>
          <p:cNvSpPr>
            <a:spLocks noChangeArrowheads="1"/>
          </p:cNvSpPr>
          <p:nvPr/>
        </p:nvSpPr>
        <p:spPr bwMode="auto">
          <a:xfrm>
            <a:off x="1010227" y="3899647"/>
            <a:ext cx="1454727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asymmetric</a:t>
            </a:r>
          </a:p>
          <a:p>
            <a:pPr algn="ctr"/>
            <a:r>
              <a:rPr lang="en-US"/>
              <a:t>encryption</a:t>
            </a:r>
          </a:p>
        </p:txBody>
      </p:sp>
      <p:cxnSp>
        <p:nvCxnSpPr>
          <p:cNvPr id="154645" name="AutoShape 21"/>
          <p:cNvCxnSpPr>
            <a:cxnSpLocks noChangeShapeType="1"/>
            <a:stCxn id="154646" idx="0"/>
            <a:endCxn id="154644" idx="2"/>
          </p:cNvCxnSpPr>
          <p:nvPr/>
        </p:nvCxnSpPr>
        <p:spPr bwMode="auto">
          <a:xfrm rot="5400000" flipH="1" flipV="1">
            <a:off x="1502268" y="4740089"/>
            <a:ext cx="470647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54646" name="Rectangle 22"/>
          <p:cNvSpPr>
            <a:spLocks noChangeArrowheads="1"/>
          </p:cNvSpPr>
          <p:nvPr/>
        </p:nvSpPr>
        <p:spPr bwMode="auto">
          <a:xfrm>
            <a:off x="1287318" y="4975412"/>
            <a:ext cx="900545" cy="6379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dirty="0"/>
              <a:t>private</a:t>
            </a:r>
          </a:p>
          <a:p>
            <a:pPr algn="ctr"/>
            <a:r>
              <a:rPr lang="en-US" dirty="0"/>
              <a:t>key</a:t>
            </a:r>
          </a:p>
        </p:txBody>
      </p:sp>
      <p:cxnSp>
        <p:nvCxnSpPr>
          <p:cNvPr id="154648" name="AutoShape 24"/>
          <p:cNvCxnSpPr>
            <a:cxnSpLocks noChangeShapeType="1"/>
            <a:stCxn id="154628" idx="3"/>
            <a:endCxn id="154632" idx="1"/>
          </p:cNvCxnSpPr>
          <p:nvPr/>
        </p:nvCxnSpPr>
        <p:spPr bwMode="auto">
          <a:xfrm>
            <a:off x="2493818" y="2117912"/>
            <a:ext cx="4087091" cy="0"/>
          </a:xfrm>
          <a:prstGeom prst="straightConnector1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</p:spPr>
      </p:cxnSp>
      <p:sp>
        <p:nvSpPr>
          <p:cNvPr id="154649" name="Text Box 25"/>
          <p:cNvSpPr txBox="1">
            <a:spLocks noChangeArrowheads="1"/>
          </p:cNvSpPr>
          <p:nvPr/>
        </p:nvSpPr>
        <p:spPr bwMode="auto">
          <a:xfrm>
            <a:off x="3810000" y="2756647"/>
            <a:ext cx="1221071" cy="575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>
            <a:spAutoFit/>
          </a:bodyPr>
          <a:lstStyle/>
          <a:p>
            <a:pPr algn="ctr"/>
            <a:r>
              <a:rPr lang="en-US" sz="1600" dirty="0">
                <a:solidFill>
                  <a:srgbClr val="FF3300"/>
                </a:solidFill>
              </a:rPr>
              <a:t>insecure </a:t>
            </a:r>
          </a:p>
          <a:p>
            <a:pPr algn="ctr"/>
            <a:r>
              <a:rPr lang="en-US" sz="1600" dirty="0">
                <a:solidFill>
                  <a:srgbClr val="FF3300"/>
                </a:solidFill>
              </a:rPr>
              <a:t>transmission</a:t>
            </a:r>
          </a:p>
        </p:txBody>
      </p:sp>
      <p:sp>
        <p:nvSpPr>
          <p:cNvPr id="154650" name="AutoShape 26"/>
          <p:cNvSpPr>
            <a:spLocks noChangeArrowheads="1"/>
          </p:cNvSpPr>
          <p:nvPr/>
        </p:nvSpPr>
        <p:spPr bwMode="auto">
          <a:xfrm>
            <a:off x="5126182" y="3899647"/>
            <a:ext cx="1454727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asymmetric</a:t>
            </a:r>
          </a:p>
          <a:p>
            <a:pPr algn="ctr"/>
            <a:r>
              <a:rPr lang="en-US"/>
              <a:t>encryption</a:t>
            </a:r>
          </a:p>
        </p:txBody>
      </p:sp>
      <p:cxnSp>
        <p:nvCxnSpPr>
          <p:cNvPr id="154651" name="AutoShape 27"/>
          <p:cNvCxnSpPr>
            <a:cxnSpLocks noChangeShapeType="1"/>
            <a:stCxn id="154652" idx="0"/>
            <a:endCxn id="154650" idx="2"/>
          </p:cNvCxnSpPr>
          <p:nvPr/>
        </p:nvCxnSpPr>
        <p:spPr bwMode="auto">
          <a:xfrm rot="5400000" flipH="1" flipV="1">
            <a:off x="5618223" y="4740089"/>
            <a:ext cx="470647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54652" name="Rectangle 28"/>
          <p:cNvSpPr>
            <a:spLocks noChangeArrowheads="1"/>
          </p:cNvSpPr>
          <p:nvPr/>
        </p:nvSpPr>
        <p:spPr bwMode="auto">
          <a:xfrm>
            <a:off x="5403273" y="4975412"/>
            <a:ext cx="900545" cy="6379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public</a:t>
            </a:r>
          </a:p>
          <a:p>
            <a:pPr algn="ctr"/>
            <a:r>
              <a:rPr lang="en-US"/>
              <a:t>key</a:t>
            </a:r>
          </a:p>
        </p:txBody>
      </p:sp>
      <p:sp>
        <p:nvSpPr>
          <p:cNvPr id="154653" name="Rectangle 29"/>
          <p:cNvSpPr>
            <a:spLocks noChangeArrowheads="1"/>
          </p:cNvSpPr>
          <p:nvPr/>
        </p:nvSpPr>
        <p:spPr bwMode="auto">
          <a:xfrm>
            <a:off x="2770909" y="3965483"/>
            <a:ext cx="969818" cy="822416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dirty="0"/>
              <a:t>digital</a:t>
            </a:r>
          </a:p>
          <a:p>
            <a:pPr algn="ctr"/>
            <a:r>
              <a:rPr lang="en-US" dirty="0"/>
              <a:t>signature</a:t>
            </a:r>
          </a:p>
        </p:txBody>
      </p:sp>
      <p:cxnSp>
        <p:nvCxnSpPr>
          <p:cNvPr id="154654" name="AutoShape 30"/>
          <p:cNvCxnSpPr>
            <a:cxnSpLocks noChangeShapeType="1"/>
            <a:stCxn id="154653" idx="3"/>
            <a:endCxn id="154650" idx="1"/>
          </p:cNvCxnSpPr>
          <p:nvPr/>
        </p:nvCxnSpPr>
        <p:spPr bwMode="auto">
          <a:xfrm flipV="1">
            <a:off x="3740727" y="4202206"/>
            <a:ext cx="1385455" cy="174485"/>
          </a:xfrm>
          <a:prstGeom prst="straightConnector1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</p:spPr>
      </p:cxnSp>
      <p:sp>
        <p:nvSpPr>
          <p:cNvPr id="154655" name="Line 31"/>
          <p:cNvSpPr>
            <a:spLocks noChangeShapeType="1"/>
          </p:cNvSpPr>
          <p:nvPr/>
        </p:nvSpPr>
        <p:spPr bwMode="auto">
          <a:xfrm>
            <a:off x="4433455" y="1479176"/>
            <a:ext cx="0" cy="3630706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54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54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8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2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154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54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5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5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5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5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5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1546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1546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animBg="1"/>
      <p:bldP spid="154631" grpId="0" animBg="1"/>
      <p:bldP spid="154632" grpId="0" animBg="1"/>
      <p:bldP spid="154641" grpId="0" animBg="1"/>
      <p:bldP spid="154641" grpId="1" animBg="1"/>
      <p:bldP spid="154644" grpId="0" animBg="1"/>
      <p:bldP spid="154646" grpId="0" animBg="1"/>
      <p:bldP spid="154649" grpId="0"/>
      <p:bldP spid="154649" grpId="1"/>
      <p:bldP spid="154649" grpId="2"/>
      <p:bldP spid="154650" grpId="0" animBg="1"/>
      <p:bldP spid="154652" grpId="0" animBg="1"/>
      <p:bldP spid="15465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Digital Signatures</a:t>
            </a:r>
            <a:endParaRPr lang="en-GB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E</a:t>
            </a:r>
            <a:r>
              <a:rPr lang="en-GB" dirty="0" smtClean="0"/>
              <a:t>ncrypting </a:t>
            </a:r>
            <a:r>
              <a:rPr lang="en-GB" dirty="0"/>
              <a:t>a message with private key signs it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nly </a:t>
            </a:r>
            <a:r>
              <a:rPr lang="en-GB" dirty="0"/>
              <a:t>you could have encrypted it, it must be from you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t </a:t>
            </a:r>
            <a:r>
              <a:rPr lang="en-GB" dirty="0"/>
              <a:t>has not been tampered with since you wrote it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ncrypting </a:t>
            </a:r>
            <a:r>
              <a:rPr lang="en-GB" dirty="0"/>
              <a:t>everything </a:t>
            </a:r>
            <a:r>
              <a:rPr lang="en-GB" dirty="0" smtClean="0"/>
              <a:t>with your private </a:t>
            </a:r>
            <a:r>
              <a:rPr lang="en-GB" dirty="0"/>
              <a:t>key is a bad idea</a:t>
            </a:r>
            <a:endParaRPr lang="en-GB" dirty="0" smtClean="0"/>
          </a:p>
          <a:p>
            <a:pPr lvl="1"/>
            <a:r>
              <a:rPr lang="en-GB" dirty="0" smtClean="0"/>
              <a:t>Asymmetric encryption is extremely slow</a:t>
            </a:r>
          </a:p>
          <a:p>
            <a:r>
              <a:rPr lang="en-GB" dirty="0" smtClean="0"/>
              <a:t>If you only care about integrity, you don’t need to encrypt it all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ompute </a:t>
            </a:r>
            <a:r>
              <a:rPr lang="en-GB" dirty="0"/>
              <a:t>a cryptographic hash of your message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ncrypt </a:t>
            </a:r>
            <a:r>
              <a:rPr lang="en-GB" dirty="0"/>
              <a:t>the cryptographic hash with your private key</a:t>
            </a:r>
            <a:endParaRPr lang="en-GB" dirty="0" smtClean="0"/>
          </a:p>
          <a:p>
            <a:pPr lvl="1"/>
            <a:r>
              <a:rPr lang="en-GB" dirty="0"/>
              <a:t>F</a:t>
            </a:r>
            <a:r>
              <a:rPr lang="en-GB" dirty="0" smtClean="0"/>
              <a:t>aster than </a:t>
            </a:r>
            <a:r>
              <a:rPr lang="en-GB" dirty="0"/>
              <a:t>encrypting whole message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Signed Load Modules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H</a:t>
            </a:r>
            <a:r>
              <a:rPr lang="en-GB" dirty="0" smtClean="0"/>
              <a:t>ow </a:t>
            </a:r>
            <a:r>
              <a:rPr lang="en-GB" dirty="0"/>
              <a:t>do we know we can trust a program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Is it really the new update to Windows, or actually evil code that will screw me?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igital </a:t>
            </a:r>
            <a:r>
              <a:rPr lang="en-GB" dirty="0"/>
              <a:t>signatures can</a:t>
            </a:r>
            <a:r>
              <a:rPr lang="en-GB" dirty="0" smtClean="0"/>
              <a:t> answer this question</a:t>
            </a:r>
          </a:p>
          <a:p>
            <a:r>
              <a:rPr lang="en-GB" dirty="0"/>
              <a:t>D</a:t>
            </a:r>
            <a:r>
              <a:rPr lang="en-GB" dirty="0" smtClean="0"/>
              <a:t>esignate </a:t>
            </a:r>
            <a:r>
              <a:rPr lang="en-GB" dirty="0"/>
              <a:t>a certification authority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erhaps </a:t>
            </a:r>
            <a:r>
              <a:rPr lang="en-GB" dirty="0"/>
              <a:t>the OS manufacturer (Microsoft,</a:t>
            </a:r>
            <a:r>
              <a:rPr lang="en-GB" dirty="0" smtClean="0"/>
              <a:t> Apple, </a:t>
            </a:r>
            <a:r>
              <a:rPr lang="en-GB" dirty="0"/>
              <a:t>...)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verify the reliability of the software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y </a:t>
            </a:r>
            <a:r>
              <a:rPr lang="en-GB" dirty="0"/>
              <a:t>code review, by testing, </a:t>
            </a:r>
            <a:r>
              <a:rPr lang="en-GB" dirty="0" smtClean="0"/>
              <a:t>etc.</a:t>
            </a:r>
          </a:p>
          <a:p>
            <a:pPr lvl="1"/>
            <a:r>
              <a:rPr lang="en-GB" dirty="0" smtClean="0"/>
              <a:t>They sign a certified </a:t>
            </a:r>
            <a:r>
              <a:rPr lang="en-GB" dirty="0"/>
              <a:t>module with their private key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can verify signature with their public key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roves </a:t>
            </a:r>
            <a:r>
              <a:rPr lang="en-GB" dirty="0"/>
              <a:t>the module was certified by them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roves </a:t>
            </a:r>
            <a:r>
              <a:rPr lang="en-GB" dirty="0"/>
              <a:t>the module has not been tampered </a:t>
            </a:r>
            <a:r>
              <a:rPr lang="en-GB" dirty="0" smtClean="0"/>
              <a:t>with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 Important Public Key Issue </a:t>
            </a:r>
            <a:endParaRPr lang="en-GB" dirty="0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70000"/>
            <a:ext cx="8229600" cy="4525963"/>
          </a:xfrm>
        </p:spPr>
        <p:txBody>
          <a:bodyPr>
            <a:noAutofit/>
          </a:bodyPr>
          <a:lstStyle/>
          <a:p>
            <a:r>
              <a:rPr lang="en-GB" sz="2600" dirty="0"/>
              <a:t>I</a:t>
            </a:r>
            <a:r>
              <a:rPr lang="en-GB" sz="2600" dirty="0" smtClean="0"/>
              <a:t>f </a:t>
            </a:r>
            <a:r>
              <a:rPr lang="en-GB" sz="2600" dirty="0"/>
              <a:t>I have a public key</a:t>
            </a:r>
          </a:p>
          <a:p>
            <a:pPr lvl="1"/>
            <a:r>
              <a:rPr lang="en-GB" sz="2200" dirty="0"/>
              <a:t>I can authenticate received messages</a:t>
            </a:r>
          </a:p>
          <a:p>
            <a:pPr lvl="1"/>
            <a:r>
              <a:rPr lang="en-GB" sz="2200" dirty="0"/>
              <a:t>I know they were sent by the owner of the private key</a:t>
            </a:r>
            <a:endParaRPr lang="en-GB" sz="2200" dirty="0" smtClean="0"/>
          </a:p>
          <a:p>
            <a:r>
              <a:rPr lang="en-GB" sz="2600" dirty="0"/>
              <a:t>B</a:t>
            </a:r>
            <a:r>
              <a:rPr lang="en-GB" sz="2600" dirty="0" smtClean="0"/>
              <a:t>ut </a:t>
            </a:r>
            <a:r>
              <a:rPr lang="en-GB" sz="2600" dirty="0"/>
              <a:t>how</a:t>
            </a:r>
            <a:r>
              <a:rPr lang="en-GB" sz="2600" dirty="0" smtClean="0"/>
              <a:t> can I be sure </a:t>
            </a:r>
            <a:r>
              <a:rPr lang="en-GB" sz="2600" dirty="0"/>
              <a:t>who that person is?</a:t>
            </a:r>
            <a:endParaRPr lang="en-GB" sz="2600" dirty="0" smtClean="0"/>
          </a:p>
          <a:p>
            <a:pPr lvl="1"/>
            <a:r>
              <a:rPr lang="en-GB" sz="2200" dirty="0" smtClean="0"/>
              <a:t>How </a:t>
            </a:r>
            <a:r>
              <a:rPr lang="en-GB" sz="2200" dirty="0"/>
              <a:t>do I know that this is really my bank's public key?</a:t>
            </a:r>
            <a:endParaRPr lang="en-GB" sz="2200" dirty="0" smtClean="0"/>
          </a:p>
          <a:p>
            <a:pPr lvl="1"/>
            <a:r>
              <a:rPr lang="en-GB" sz="2200" dirty="0"/>
              <a:t>C</a:t>
            </a:r>
            <a:r>
              <a:rPr lang="en-GB" sz="2200" dirty="0" smtClean="0"/>
              <a:t>ould </a:t>
            </a:r>
            <a:r>
              <a:rPr lang="en-GB" sz="2200" dirty="0"/>
              <a:t>some swindler have sent me his key instead</a:t>
            </a:r>
            <a:r>
              <a:rPr lang="en-GB" sz="2200" dirty="0" smtClean="0"/>
              <a:t>?</a:t>
            </a:r>
          </a:p>
          <a:p>
            <a:r>
              <a:rPr lang="en-GB" sz="2600" dirty="0" smtClean="0"/>
              <a:t>I can get Microsoft’s public key when I first buy their OS</a:t>
            </a:r>
          </a:p>
          <a:p>
            <a:pPr lvl="1"/>
            <a:r>
              <a:rPr lang="en-GB" sz="2200" dirty="0" smtClean="0"/>
              <a:t>So I can verify their load modules and updates</a:t>
            </a:r>
          </a:p>
          <a:p>
            <a:pPr lvl="1"/>
            <a:r>
              <a:rPr lang="en-GB" sz="2200" dirty="0" smtClean="0"/>
              <a:t>But how to handle the more general case?</a:t>
            </a:r>
          </a:p>
          <a:p>
            <a:r>
              <a:rPr lang="en-GB" sz="2600" dirty="0"/>
              <a:t>I would like a certificate of authenticity</a:t>
            </a:r>
            <a:endParaRPr lang="en-GB" sz="2600" dirty="0" smtClean="0"/>
          </a:p>
          <a:p>
            <a:pPr lvl="1"/>
            <a:r>
              <a:rPr lang="en-GB" sz="2200" dirty="0"/>
              <a:t>G</a:t>
            </a:r>
            <a:r>
              <a:rPr lang="en-GB" sz="2200" dirty="0" smtClean="0"/>
              <a:t>uaranteeing </a:t>
            </a:r>
            <a:r>
              <a:rPr lang="en-GB" sz="2200" dirty="0"/>
              <a:t>who the real owner of a public key is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38498"/>
            <a:ext cx="8432157" cy="1143000"/>
          </a:xfrm>
        </p:spPr>
        <p:txBody>
          <a:bodyPr/>
          <a:lstStyle/>
          <a:p>
            <a:r>
              <a:rPr lang="en-GB" dirty="0" smtClean="0"/>
              <a:t>Deutsch's “Seven Fallacies of Network Computing”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750"/>
            <a:ext cx="8229600" cy="4525963"/>
          </a:xfrm>
        </p:spPr>
        <p:txBody>
          <a:bodyPr/>
          <a:lstStyle/>
          <a:p>
            <a:pPr eaLnBrk="1">
              <a:buFontTx/>
              <a:buNone/>
            </a:pPr>
            <a:r>
              <a:rPr lang="en-GB" sz="2800" dirty="0" smtClean="0"/>
              <a:t>1. The network is reliable</a:t>
            </a:r>
          </a:p>
          <a:p>
            <a:pPr eaLnBrk="1">
              <a:buFontTx/>
              <a:buNone/>
            </a:pPr>
            <a:r>
              <a:rPr lang="en-GB" sz="2800" dirty="0" smtClean="0"/>
              <a:t>2. There is no latency (instant response time)</a:t>
            </a:r>
          </a:p>
          <a:p>
            <a:pPr eaLnBrk="1">
              <a:buFontTx/>
              <a:buNone/>
            </a:pPr>
            <a:r>
              <a:rPr lang="en-GB" sz="2800" dirty="0" smtClean="0"/>
              <a:t>3. The available bandwidth is infinite</a:t>
            </a:r>
          </a:p>
          <a:p>
            <a:pPr eaLnBrk="1">
              <a:buFontTx/>
              <a:buNone/>
            </a:pPr>
            <a:r>
              <a:rPr lang="en-GB" sz="2800" dirty="0" smtClean="0"/>
              <a:t>4. The network is secure</a:t>
            </a:r>
          </a:p>
          <a:p>
            <a:pPr eaLnBrk="1">
              <a:buFontTx/>
              <a:buNone/>
            </a:pPr>
            <a:r>
              <a:rPr lang="en-GB" sz="2800" dirty="0" smtClean="0"/>
              <a:t>5. The topology of the network does not change</a:t>
            </a:r>
          </a:p>
          <a:p>
            <a:pPr eaLnBrk="1">
              <a:buFontTx/>
              <a:buNone/>
            </a:pPr>
            <a:r>
              <a:rPr lang="en-GB" sz="2800" dirty="0" smtClean="0"/>
              <a:t>6. There is one administrator for the whole network</a:t>
            </a:r>
          </a:p>
          <a:p>
            <a:pPr eaLnBrk="1">
              <a:buFontTx/>
              <a:buNone/>
            </a:pPr>
            <a:r>
              <a:rPr lang="en-GB" sz="2800" dirty="0" smtClean="0"/>
              <a:t>7. The cost of transporting additional data is zero</a:t>
            </a:r>
          </a:p>
          <a:p>
            <a:pPr eaLnBrk="1">
              <a:buFontTx/>
              <a:buNone/>
            </a:pPr>
            <a:r>
              <a:rPr lang="en-GB" sz="2800" dirty="0" smtClean="0"/>
              <a:t>Bottom Line: true transparency is not achievable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PK Certificate?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Essentially a data structure</a:t>
            </a:r>
          </a:p>
          <a:p>
            <a:r>
              <a:rPr lang="en-US" dirty="0" smtClean="0"/>
              <a:t>Containing an identity and a matching public key</a:t>
            </a:r>
          </a:p>
          <a:p>
            <a:pPr lvl="1"/>
            <a:r>
              <a:rPr lang="en-US" dirty="0" smtClean="0"/>
              <a:t>And perhaps other information</a:t>
            </a:r>
          </a:p>
          <a:p>
            <a:r>
              <a:rPr lang="en-US" dirty="0" smtClean="0"/>
              <a:t>Also containing a digital signature of those items</a:t>
            </a:r>
          </a:p>
          <a:p>
            <a:r>
              <a:rPr lang="en-US" dirty="0" smtClean="0"/>
              <a:t>Signature usually signed by someone I trust</a:t>
            </a:r>
          </a:p>
          <a:p>
            <a:pPr lvl="1"/>
            <a:r>
              <a:rPr lang="en-US" dirty="0" smtClean="0"/>
              <a:t>And whose public key I already have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Public Key Certificates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I know public key of the authority who signed it</a:t>
            </a:r>
          </a:p>
          <a:p>
            <a:pPr lvl="1"/>
            <a:r>
              <a:rPr lang="en-GB" dirty="0"/>
              <a:t>I can validate the signature is correct</a:t>
            </a:r>
          </a:p>
          <a:p>
            <a:pPr lvl="1"/>
            <a:r>
              <a:rPr lang="en-GB" dirty="0"/>
              <a:t>I can tell the certificate has not been tampered with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I trust the authority who signed the certificate</a:t>
            </a:r>
          </a:p>
          <a:p>
            <a:pPr lvl="1"/>
            <a:r>
              <a:rPr lang="en-GB" dirty="0"/>
              <a:t>I can trust they authenticated the certificate owner</a:t>
            </a:r>
            <a:endParaRPr lang="en-GB" dirty="0" smtClean="0"/>
          </a:p>
          <a:p>
            <a:pPr lvl="1"/>
            <a:r>
              <a:rPr lang="en-GB" dirty="0" smtClean="0"/>
              <a:t>E.g., </a:t>
            </a:r>
            <a:r>
              <a:rPr lang="en-GB" dirty="0"/>
              <a:t>we trust drivers licenses and passports</a:t>
            </a:r>
            <a:endParaRPr lang="en-GB" dirty="0" smtClean="0"/>
          </a:p>
          <a:p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first I must know and trust signing authority</a:t>
            </a:r>
            <a:endParaRPr lang="en-GB" dirty="0" smtClean="0"/>
          </a:p>
          <a:p>
            <a:pPr lvl="1"/>
            <a:r>
              <a:rPr lang="en-GB" dirty="0" smtClean="0"/>
              <a:t>Which really means I know and trust their public key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Chicken and Egg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300"/>
            <a:ext cx="8229600" cy="4525963"/>
          </a:xfrm>
        </p:spPr>
        <p:txBody>
          <a:bodyPr/>
          <a:lstStyle/>
          <a:p>
            <a:r>
              <a:rPr lang="en-US" sz="2800" dirty="0" smtClean="0"/>
              <a:t>I can learn the public key of a new partner using his certificate</a:t>
            </a:r>
          </a:p>
          <a:p>
            <a:r>
              <a:rPr lang="en-US" sz="2800" dirty="0" smtClean="0"/>
              <a:t>But to use his certificate, I need the public key of whoever signed it</a:t>
            </a:r>
          </a:p>
          <a:p>
            <a:r>
              <a:rPr lang="en-US" sz="2800" dirty="0" smtClean="0"/>
              <a:t>So how do I get </a:t>
            </a:r>
            <a:r>
              <a:rPr lang="en-US" sz="2800" u="sng" dirty="0" smtClean="0"/>
              <a:t>that</a:t>
            </a:r>
            <a:r>
              <a:rPr lang="en-US" sz="2800" dirty="0" smtClean="0"/>
              <a:t> public key?</a:t>
            </a:r>
          </a:p>
          <a:p>
            <a:r>
              <a:rPr lang="en-US" sz="2800" dirty="0" smtClean="0"/>
              <a:t>Ultimately, </a:t>
            </a:r>
            <a:r>
              <a:rPr lang="en-US" sz="2800" i="1" dirty="0" smtClean="0"/>
              <a:t>out of band</a:t>
            </a:r>
          </a:p>
          <a:p>
            <a:r>
              <a:rPr lang="en-US" sz="2800" dirty="0" smtClean="0"/>
              <a:t>Which means through some other means</a:t>
            </a:r>
          </a:p>
          <a:p>
            <a:r>
              <a:rPr lang="en-US" sz="2800" dirty="0" smtClean="0"/>
              <a:t>Commonly by having the key in a trusted program, like a web browser</a:t>
            </a:r>
          </a:p>
          <a:p>
            <a:r>
              <a:rPr lang="en-US" sz="2800" dirty="0" smtClean="0"/>
              <a:t>Or hand delivered (as in project 4)</a:t>
            </a:r>
            <a:endParaRPr lang="en-US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systems offer us much greater power than one machine can provide</a:t>
            </a:r>
          </a:p>
          <a:p>
            <a:r>
              <a:rPr lang="en-US" dirty="0" smtClean="0"/>
              <a:t>They do so at costs of complexity and security risk</a:t>
            </a:r>
          </a:p>
          <a:p>
            <a:r>
              <a:rPr lang="en-US" dirty="0" smtClean="0"/>
              <a:t>We handle the complexity by using distributed systems in a few carefully defined ways</a:t>
            </a:r>
          </a:p>
          <a:p>
            <a:r>
              <a:rPr lang="en-US" dirty="0" smtClean="0"/>
              <a:t>We handle the security risk by proper use of cryptography and other tools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US" dirty="0" smtClean="0"/>
              <a:t>Heterogeneity in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Distributed systems aren’t uniform</a:t>
            </a:r>
          </a:p>
          <a:p>
            <a:r>
              <a:rPr lang="en-US" sz="2400" dirty="0" smtClean="0"/>
              <a:t>Heterogeneous clients</a:t>
            </a:r>
          </a:p>
          <a:p>
            <a:pPr lvl="1"/>
            <a:r>
              <a:rPr lang="en-US" sz="2000" dirty="0" smtClean="0"/>
              <a:t>Different instruction set architectures</a:t>
            </a:r>
          </a:p>
          <a:p>
            <a:pPr lvl="1"/>
            <a:r>
              <a:rPr lang="en-US" sz="2000" dirty="0" smtClean="0"/>
              <a:t>Different operating systems and versions</a:t>
            </a:r>
          </a:p>
          <a:p>
            <a:r>
              <a:rPr lang="en-US" sz="2400" dirty="0" smtClean="0"/>
              <a:t>Heterogeneous servers</a:t>
            </a:r>
          </a:p>
          <a:p>
            <a:pPr lvl="1"/>
            <a:r>
              <a:rPr lang="en-US" sz="2000" dirty="0" smtClean="0"/>
              <a:t>Different implementations</a:t>
            </a:r>
          </a:p>
          <a:p>
            <a:pPr lvl="1"/>
            <a:r>
              <a:rPr lang="en-US" sz="2000" dirty="0" smtClean="0"/>
              <a:t>Offered by competing service providers</a:t>
            </a:r>
          </a:p>
          <a:p>
            <a:r>
              <a:rPr lang="en-US" sz="2400" dirty="0" smtClean="0"/>
              <a:t>Heterogeneous networks</a:t>
            </a:r>
          </a:p>
          <a:p>
            <a:pPr lvl="1"/>
            <a:r>
              <a:rPr lang="en-US" sz="2000" dirty="0" smtClean="0"/>
              <a:t>Public and private</a:t>
            </a:r>
          </a:p>
          <a:p>
            <a:pPr lvl="1"/>
            <a:r>
              <a:rPr lang="en-US" sz="2000" dirty="0" smtClean="0"/>
              <a:t>Managed by different orgs in different countries</a:t>
            </a:r>
          </a:p>
          <a:p>
            <a:r>
              <a:rPr lang="en-US" sz="2400" dirty="0" smtClean="0"/>
              <a:t>Another problem for achieving transparency</a:t>
            </a:r>
          </a:p>
          <a:p>
            <a:pPr lvl="1"/>
            <a:r>
              <a:rPr lang="en-US" sz="2000" dirty="0" smtClean="0"/>
              <a:t>And sometimes correctness</a:t>
            </a:r>
          </a:p>
          <a:p>
            <a:pPr lvl="1"/>
            <a:endParaRPr lang="en-US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2"/>
          <p:cNvSpPr>
            <a:spLocks noGrp="1" noChangeArrowheads="1"/>
          </p:cNvSpPr>
          <p:nvPr>
            <p:ph type="title"/>
          </p:nvPr>
        </p:nvSpPr>
        <p:spPr>
          <a:xfrm>
            <a:off x="635000" y="274638"/>
            <a:ext cx="8051800" cy="944562"/>
          </a:xfrm>
        </p:spPr>
        <p:txBody>
          <a:bodyPr>
            <a:normAutofit fontScale="90000"/>
          </a:bodyPr>
          <a:lstStyle/>
          <a:p>
            <a:pPr eaLnBrk="1"/>
            <a:r>
              <a:rPr lang="en-GB" dirty="0" smtClean="0"/>
              <a:t>Fundamental Building Blocks Change</a:t>
            </a:r>
          </a:p>
        </p:txBody>
      </p:sp>
      <p:sp>
        <p:nvSpPr>
          <p:cNvPr id="12291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/>
            <a:r>
              <a:rPr lang="en-GB" dirty="0" smtClean="0"/>
              <a:t>The old model:</a:t>
            </a:r>
          </a:p>
          <a:p>
            <a:pPr lvl="1" eaLnBrk="1"/>
            <a:r>
              <a:rPr lang="en-GB" dirty="0" smtClean="0"/>
              <a:t>Programs run in processes</a:t>
            </a:r>
          </a:p>
          <a:p>
            <a:pPr lvl="1" eaLnBrk="1"/>
            <a:r>
              <a:rPr lang="en-GB" dirty="0" smtClean="0"/>
              <a:t>Programs use APIs to access system resources</a:t>
            </a:r>
          </a:p>
          <a:p>
            <a:pPr lvl="1" eaLnBrk="1"/>
            <a:r>
              <a:rPr lang="en-GB" dirty="0" smtClean="0"/>
              <a:t>API services implemented by OS and libraries</a:t>
            </a:r>
          </a:p>
          <a:p>
            <a:pPr eaLnBrk="1"/>
            <a:r>
              <a:rPr lang="en-GB" dirty="0" smtClean="0"/>
              <a:t>The new model:</a:t>
            </a:r>
          </a:p>
          <a:p>
            <a:pPr lvl="1" eaLnBrk="1"/>
            <a:r>
              <a:rPr lang="en-GB" dirty="0" smtClean="0"/>
              <a:t>Clients and servers run on nodes</a:t>
            </a:r>
          </a:p>
          <a:p>
            <a:pPr lvl="1" eaLnBrk="1"/>
            <a:r>
              <a:rPr lang="en-GB" dirty="0" smtClean="0"/>
              <a:t>Clients use APIs to access services</a:t>
            </a:r>
          </a:p>
          <a:p>
            <a:pPr lvl="1" eaLnBrk="1"/>
            <a:r>
              <a:rPr lang="en-GB" dirty="0" smtClean="0"/>
              <a:t>API services are exchanged via protocols</a:t>
            </a:r>
          </a:p>
          <a:p>
            <a:r>
              <a:rPr lang="en-GB" dirty="0" smtClean="0"/>
              <a:t>Local is a (very important) special case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GB" smtClean="0"/>
              <a:t>Changing Paradigms</a:t>
            </a:r>
          </a:p>
        </p:txBody>
      </p:sp>
      <p:sp>
        <p:nvSpPr>
          <p:cNvPr id="12291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/>
            <a:r>
              <a:rPr lang="en-GB" dirty="0" smtClean="0"/>
              <a:t>Network connectivity becomes “a given”</a:t>
            </a:r>
          </a:p>
          <a:p>
            <a:pPr lvl="1" eaLnBrk="1"/>
            <a:r>
              <a:rPr lang="en-GB" dirty="0" smtClean="0"/>
              <a:t>New applications assume/exploit connectivity</a:t>
            </a:r>
          </a:p>
          <a:p>
            <a:pPr lvl="1" eaLnBrk="1"/>
            <a:r>
              <a:rPr lang="en-GB" dirty="0" smtClean="0"/>
              <a:t>New distributed programming paradigms emerge</a:t>
            </a:r>
          </a:p>
          <a:p>
            <a:pPr lvl="1" eaLnBrk="1"/>
            <a:r>
              <a:rPr lang="en-GB" dirty="0" smtClean="0"/>
              <a:t>New functionality depends on network services</a:t>
            </a:r>
          </a:p>
          <a:p>
            <a:pPr eaLnBrk="1"/>
            <a:r>
              <a:rPr lang="en-GB" dirty="0" smtClean="0"/>
              <a:t>Applications demand new kinds of services:</a:t>
            </a:r>
          </a:p>
          <a:p>
            <a:pPr lvl="1" eaLnBrk="1"/>
            <a:r>
              <a:rPr lang="en-GB" dirty="0" smtClean="0"/>
              <a:t>Location independent operations</a:t>
            </a:r>
          </a:p>
          <a:p>
            <a:pPr lvl="1" eaLnBrk="1"/>
            <a:r>
              <a:rPr lang="en-GB" dirty="0" smtClean="0"/>
              <a:t>Rendezvous between cooperating processes</a:t>
            </a:r>
          </a:p>
          <a:p>
            <a:pPr lvl="1" eaLnBrk="1"/>
            <a:r>
              <a:rPr lang="en-GB" dirty="0" smtClean="0"/>
              <a:t>WAN scale communication, synchronization</a:t>
            </a:r>
          </a:p>
          <a:p>
            <a:pPr lvl="1" eaLnBrk="1">
              <a:buFont typeface="StarSymbol" charset="0"/>
              <a:buNone/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System 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3800"/>
            <a:ext cx="8229600" cy="4525963"/>
          </a:xfrm>
        </p:spPr>
        <p:txBody>
          <a:bodyPr/>
          <a:lstStyle/>
          <a:p>
            <a:r>
              <a:rPr lang="en-US" dirty="0" smtClean="0"/>
              <a:t>Parallel processing</a:t>
            </a:r>
          </a:p>
          <a:p>
            <a:pPr lvl="1"/>
            <a:r>
              <a:rPr lang="en-US" dirty="0" smtClean="0"/>
              <a:t>Relying on special hardware</a:t>
            </a:r>
          </a:p>
          <a:p>
            <a:r>
              <a:rPr lang="en-US" dirty="0" smtClean="0"/>
              <a:t>Single system images</a:t>
            </a:r>
          </a:p>
          <a:p>
            <a:pPr lvl="1"/>
            <a:r>
              <a:rPr lang="en-US" dirty="0" smtClean="0"/>
              <a:t>Make all the nodes look like one big computer</a:t>
            </a:r>
          </a:p>
          <a:p>
            <a:pPr lvl="1"/>
            <a:r>
              <a:rPr lang="en-US" dirty="0" smtClean="0"/>
              <a:t>Somewhere between hard and impossible</a:t>
            </a:r>
          </a:p>
          <a:p>
            <a:r>
              <a:rPr lang="en-US" dirty="0" smtClean="0"/>
              <a:t>Loosely coupled systems</a:t>
            </a:r>
          </a:p>
          <a:p>
            <a:pPr lvl="1"/>
            <a:r>
              <a:rPr lang="en-US" dirty="0" smtClean="0"/>
              <a:t>Work with difficulties as best as you can</a:t>
            </a:r>
          </a:p>
          <a:p>
            <a:pPr lvl="1"/>
            <a:r>
              <a:rPr lang="en-US" dirty="0" smtClean="0"/>
              <a:t>Typical modern approach to distributed systems</a:t>
            </a:r>
          </a:p>
          <a:p>
            <a:r>
              <a:rPr lang="en-US" dirty="0" smtClean="0"/>
              <a:t>Cloud computing</a:t>
            </a:r>
          </a:p>
          <a:p>
            <a:pPr lvl="1"/>
            <a:r>
              <a:rPr lang="en-US" dirty="0" smtClean="0"/>
              <a:t>A recent variant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053829" y="463042"/>
            <a:ext cx="7099571" cy="83235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65131</TotalTime>
  <Words>3222</Words>
  <Application>Microsoft Macintosh PowerPoint</Application>
  <PresentationFormat>On-screen Show (4:3)</PresentationFormat>
  <Paragraphs>547</Paragraphs>
  <Slides>53</Slides>
  <Notes>21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Default Theme</vt:lpstr>
      <vt:lpstr>Clip</vt:lpstr>
      <vt:lpstr>Operating System Principles: Distributed Systems CS 111 Operating Systems  Peter Reiher </vt:lpstr>
      <vt:lpstr>Outline</vt:lpstr>
      <vt:lpstr>Goals of Distributed Systems</vt:lpstr>
      <vt:lpstr>Transparency</vt:lpstr>
      <vt:lpstr>Deutsch's “Seven Fallacies of Network Computing”</vt:lpstr>
      <vt:lpstr>Heterogeneity in Distributed Systems</vt:lpstr>
      <vt:lpstr>Fundamental Building Blocks Change</vt:lpstr>
      <vt:lpstr>Changing Paradigms</vt:lpstr>
      <vt:lpstr>Distributed System Paradigms</vt:lpstr>
      <vt:lpstr>Loosely Coupled Systems</vt:lpstr>
      <vt:lpstr>Horizontal Scalability</vt:lpstr>
      <vt:lpstr>Horizontal Scalability Architecture</vt:lpstr>
      <vt:lpstr>Elements of Loosely Coupled Architecture </vt:lpstr>
      <vt:lpstr>Horizontally Scaled Performance</vt:lpstr>
      <vt:lpstr>Cloud Computing</vt:lpstr>
      <vt:lpstr>What Runs in a Cloud?</vt:lpstr>
      <vt:lpstr>Embarrassingly Parallel Jobs</vt:lpstr>
      <vt:lpstr>MapReduce</vt:lpstr>
      <vt:lpstr>The Idea Behind MapReduce</vt:lpstr>
      <vt:lpstr>An Example</vt:lpstr>
      <vt:lpstr>The Example Continued</vt:lpstr>
      <vt:lpstr>On To Reduce</vt:lpstr>
      <vt:lpstr>Continuing the Example</vt:lpstr>
      <vt:lpstr>The Reduce Nodes Do Their Job</vt:lpstr>
      <vt:lpstr>But I Wanted A Combined List</vt:lpstr>
      <vt:lpstr>Synchronization in MapReduce</vt:lpstr>
      <vt:lpstr>Remote Procedure Calls</vt:lpstr>
      <vt:lpstr>Remote Procedure Call Concepts</vt:lpstr>
      <vt:lpstr>Key Features of RPC</vt:lpstr>
      <vt:lpstr>RPC Is Not a Complete Solution</vt:lpstr>
      <vt:lpstr>Distributed Synchronization  and Consensus</vt:lpstr>
      <vt:lpstr>What’s Hard About  Distributed Synchronization?</vt:lpstr>
      <vt:lpstr>Leases – More Robust Locks</vt:lpstr>
      <vt:lpstr>Lock Breaking and Recovery</vt:lpstr>
      <vt:lpstr>Distributed Consensus</vt:lpstr>
      <vt:lpstr>Typical Consensus Algorithm</vt:lpstr>
      <vt:lpstr>Security for Distributed Systems</vt:lpstr>
      <vt:lpstr>Why Is Distributed Security Harder?</vt:lpstr>
      <vt:lpstr>Goals of Network Security</vt:lpstr>
      <vt:lpstr>Elements of Network Security</vt:lpstr>
      <vt:lpstr>Tamper Detection: Cryptographic Hashes</vt:lpstr>
      <vt:lpstr>Using Cryptographic Hashes</vt:lpstr>
      <vt:lpstr>Secure Hash Transport</vt:lpstr>
      <vt:lpstr>A Principle of Key Use</vt:lpstr>
      <vt:lpstr>Putting It Together:  Secure Socket Layer (SSL)</vt:lpstr>
      <vt:lpstr>Digital Signatures</vt:lpstr>
      <vt:lpstr>Digital Signatures</vt:lpstr>
      <vt:lpstr>Signed Load Modules</vt:lpstr>
      <vt:lpstr>An Important Public Key Issue </vt:lpstr>
      <vt:lpstr>What Is a PK Certificate?</vt:lpstr>
      <vt:lpstr>Using Public Key Certificates</vt:lpstr>
      <vt:lpstr>A Chicken and Egg Problem</vt:lpstr>
      <vt:lpstr>Conclusion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107</cp:revision>
  <cp:lastPrinted>2017-11-08T17:31:41Z</cp:lastPrinted>
  <dcterms:created xsi:type="dcterms:W3CDTF">2017-11-21T23:20:46Z</dcterms:created>
  <dcterms:modified xsi:type="dcterms:W3CDTF">2017-11-21T23:27:47Z</dcterms:modified>
</cp:coreProperties>
</file>