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8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Default Extension="jpeg" ContentType="image/jpeg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s/slide56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58"/>
  </p:notesMasterIdLst>
  <p:handoutMasterIdLst>
    <p:handoutMasterId r:id="rId59"/>
  </p:handoutMasterIdLst>
  <p:sldIdLst>
    <p:sldId id="375" r:id="rId2"/>
    <p:sldId id="376" r:id="rId3"/>
    <p:sldId id="377" r:id="rId4"/>
    <p:sldId id="378" r:id="rId5"/>
    <p:sldId id="379" r:id="rId6"/>
    <p:sldId id="380" r:id="rId7"/>
    <p:sldId id="381" r:id="rId8"/>
    <p:sldId id="382" r:id="rId9"/>
    <p:sldId id="383" r:id="rId10"/>
    <p:sldId id="384" r:id="rId11"/>
    <p:sldId id="385" r:id="rId12"/>
    <p:sldId id="386" r:id="rId13"/>
    <p:sldId id="387" r:id="rId14"/>
    <p:sldId id="388" r:id="rId15"/>
    <p:sldId id="389" r:id="rId16"/>
    <p:sldId id="390" r:id="rId17"/>
    <p:sldId id="391" r:id="rId18"/>
    <p:sldId id="392" r:id="rId19"/>
    <p:sldId id="393" r:id="rId20"/>
    <p:sldId id="394" r:id="rId21"/>
    <p:sldId id="395" r:id="rId22"/>
    <p:sldId id="396" r:id="rId23"/>
    <p:sldId id="397" r:id="rId24"/>
    <p:sldId id="398" r:id="rId25"/>
    <p:sldId id="399" r:id="rId26"/>
    <p:sldId id="400" r:id="rId27"/>
    <p:sldId id="401" r:id="rId28"/>
    <p:sldId id="402" r:id="rId29"/>
    <p:sldId id="403" r:id="rId30"/>
    <p:sldId id="404" r:id="rId31"/>
    <p:sldId id="405" r:id="rId32"/>
    <p:sldId id="406" r:id="rId33"/>
    <p:sldId id="407" r:id="rId34"/>
    <p:sldId id="408" r:id="rId35"/>
    <p:sldId id="409" r:id="rId36"/>
    <p:sldId id="410" r:id="rId37"/>
    <p:sldId id="411" r:id="rId38"/>
    <p:sldId id="412" r:id="rId39"/>
    <p:sldId id="413" r:id="rId40"/>
    <p:sldId id="414" r:id="rId41"/>
    <p:sldId id="415" r:id="rId42"/>
    <p:sldId id="416" r:id="rId43"/>
    <p:sldId id="417" r:id="rId44"/>
    <p:sldId id="418" r:id="rId45"/>
    <p:sldId id="419" r:id="rId46"/>
    <p:sldId id="420" r:id="rId47"/>
    <p:sldId id="421" r:id="rId48"/>
    <p:sldId id="422" r:id="rId49"/>
    <p:sldId id="423" r:id="rId50"/>
    <p:sldId id="424" r:id="rId51"/>
    <p:sldId id="425" r:id="rId52"/>
    <p:sldId id="426" r:id="rId53"/>
    <p:sldId id="427" r:id="rId54"/>
    <p:sldId id="428" r:id="rId55"/>
    <p:sldId id="429" r:id="rId56"/>
    <p:sldId id="430" r:id="rId5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theme" Target="theme/theme1.xml"/><Relationship Id="rId64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notesMaster" Target="notesMasters/notesMaster1.xml"/><Relationship Id="rId59" Type="http://schemas.openxmlformats.org/officeDocument/2006/relationships/handoutMaster" Target="handoutMasters/handoutMaster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printerSettings" Target="printerSettings/printerSettings1.bin"/><Relationship Id="rId61" Type="http://schemas.openxmlformats.org/officeDocument/2006/relationships/presProps" Target="presProps.xml"/><Relationship Id="rId62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12/1/17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12/1/17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3299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8263" y="914400"/>
            <a:ext cx="4179887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998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8419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  <a:ln/>
        </p:spPr>
        <p:txBody>
          <a:bodyPr wrap="none" anchor="ctr"/>
          <a:lstStyle/>
          <a:p>
            <a:pPr defTabSz="436580"/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7" tIns="41419" rIns="82837" bIns="41419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12/1/17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12/1/17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12/1/17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12/1/17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12/1/17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12/1/17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12/1/17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12/1/17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12/1/17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12/1/17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12/1/17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r>
              <a:rPr lang="en-US" sz="1200" dirty="0" smtClean="0">
                <a:latin typeface="Times New Roman" pitchFamily="-107" charset="0"/>
              </a:rPr>
              <a:t>16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771595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Fall </a:t>
            </a:r>
            <a:r>
              <a:rPr lang="en-US" sz="1200" baseline="0" dirty="0" smtClean="0">
                <a:latin typeface="Times New Roman" pitchFamily="-107" charset="0"/>
              </a:rPr>
              <a:t>2017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9718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Operating System Principles: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Accessing Remote Data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749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File Transfer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Explicit commands to copy remote files</a:t>
            </a:r>
          </a:p>
          <a:p>
            <a:pPr lvl="1"/>
            <a:r>
              <a:rPr lang="en-US" dirty="0" smtClean="0"/>
              <a:t>OS specific: </a:t>
            </a:r>
            <a:r>
              <a:rPr lang="en-US" i="1" dirty="0" err="1" smtClean="0"/>
              <a:t>scp</a:t>
            </a:r>
            <a:r>
              <a:rPr lang="en-US" i="1" dirty="0" smtClean="0"/>
              <a:t>(1)</a:t>
            </a:r>
            <a:r>
              <a:rPr lang="en-US" dirty="0" smtClean="0"/>
              <a:t>, </a:t>
            </a:r>
            <a:r>
              <a:rPr lang="en-US" i="1" dirty="0" err="1" smtClean="0"/>
              <a:t>rsync</a:t>
            </a:r>
            <a:r>
              <a:rPr lang="en-US" i="1" dirty="0" smtClean="0"/>
              <a:t>(1), </a:t>
            </a:r>
            <a:r>
              <a:rPr lang="en-US" b="1" dirty="0" smtClean="0"/>
              <a:t>S3</a:t>
            </a:r>
            <a:r>
              <a:rPr lang="en-US" dirty="0" smtClean="0"/>
              <a:t> tools</a:t>
            </a:r>
          </a:p>
          <a:p>
            <a:pPr lvl="1"/>
            <a:r>
              <a:rPr lang="en-US" dirty="0" smtClean="0"/>
              <a:t>IETF protocols: FTP, SFTP</a:t>
            </a:r>
          </a:p>
          <a:p>
            <a:r>
              <a:rPr lang="en-US" dirty="0" smtClean="0"/>
              <a:t>Implicit remote data transfers</a:t>
            </a:r>
          </a:p>
          <a:p>
            <a:pPr lvl="1"/>
            <a:r>
              <a:rPr lang="en-US" dirty="0" smtClean="0"/>
              <a:t>Browsers (transfer files with HTTP)</a:t>
            </a:r>
          </a:p>
          <a:p>
            <a:pPr lvl="1"/>
            <a:r>
              <a:rPr lang="en-US" dirty="0" smtClean="0"/>
              <a:t>Email clients (move files with IMAP/POP/SMTP)</a:t>
            </a:r>
          </a:p>
          <a:p>
            <a:r>
              <a:rPr lang="en-US" dirty="0" smtClean="0"/>
              <a:t>Advantages: efficient, requires no OS support</a:t>
            </a:r>
          </a:p>
          <a:p>
            <a:r>
              <a:rPr lang="en-US" dirty="0" smtClean="0"/>
              <a:t>Disadvantages: latency, lack of transparency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905001" y="526013"/>
            <a:ext cx="5270500" cy="71858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Remote Disk Access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Goal: complete transparency</a:t>
            </a:r>
            <a:endParaRPr lang="en-GB" dirty="0" smtClean="0"/>
          </a:p>
          <a:p>
            <a:pPr lvl="1"/>
            <a:r>
              <a:rPr lang="en-GB" dirty="0"/>
              <a:t>N</a:t>
            </a:r>
            <a:r>
              <a:rPr lang="en-GB" dirty="0" smtClean="0"/>
              <a:t>ormal </a:t>
            </a:r>
            <a:r>
              <a:rPr lang="en-GB" dirty="0"/>
              <a:t>file system calls work on remote files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ll </a:t>
            </a:r>
            <a:r>
              <a:rPr lang="en-GB" dirty="0"/>
              <a:t>programs “just work” with remote files</a:t>
            </a:r>
          </a:p>
          <a:p>
            <a:r>
              <a:rPr lang="en-GB" dirty="0"/>
              <a:t>Typical</a:t>
            </a:r>
            <a:r>
              <a:rPr lang="en-GB" dirty="0" smtClean="0"/>
              <a:t> architectures</a:t>
            </a:r>
          </a:p>
          <a:p>
            <a:pPr lvl="1"/>
            <a:r>
              <a:rPr lang="en-GB" dirty="0" smtClean="0"/>
              <a:t>Storage Area Network (SCSI over Fibre Channel)</a:t>
            </a:r>
          </a:p>
          <a:p>
            <a:pPr lvl="2"/>
            <a:r>
              <a:rPr lang="en-GB" dirty="0" smtClean="0"/>
              <a:t>Very fast, very expensive, moderately scalable</a:t>
            </a:r>
          </a:p>
          <a:p>
            <a:pPr lvl="1"/>
            <a:r>
              <a:rPr lang="en-GB" dirty="0" err="1" smtClean="0"/>
              <a:t>iSCSI</a:t>
            </a:r>
            <a:r>
              <a:rPr lang="en-GB" dirty="0" smtClean="0"/>
              <a:t> (SCSI over </a:t>
            </a:r>
            <a:r>
              <a:rPr lang="en-GB" dirty="0" err="1" smtClean="0"/>
              <a:t>ethernet</a:t>
            </a:r>
            <a:r>
              <a:rPr lang="en-GB" dirty="0" smtClean="0"/>
              <a:t>)</a:t>
            </a:r>
          </a:p>
          <a:p>
            <a:pPr lvl="2"/>
            <a:r>
              <a:rPr lang="en-GB" dirty="0" smtClean="0"/>
              <a:t>Client driver turns reads/writes into network requests</a:t>
            </a:r>
          </a:p>
          <a:p>
            <a:pPr lvl="2"/>
            <a:r>
              <a:rPr lang="en-GB" dirty="0" smtClean="0"/>
              <a:t>Server </a:t>
            </a:r>
            <a:r>
              <a:rPr lang="en-GB" dirty="0"/>
              <a:t>daemon </a:t>
            </a:r>
            <a:r>
              <a:rPr lang="en-GB" dirty="0" smtClean="0"/>
              <a:t>receives/serves requests</a:t>
            </a:r>
          </a:p>
          <a:p>
            <a:pPr lvl="2"/>
            <a:r>
              <a:rPr lang="en-GB" dirty="0" smtClean="0"/>
              <a:t>Moderate performance, inexpensive, highly scalable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1905001" y="526013"/>
            <a:ext cx="5270500" cy="71858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3" name="AutoShape 3"/>
          <p:cNvSpPr>
            <a:spLocks noChangeArrowheads="1"/>
          </p:cNvSpPr>
          <p:nvPr/>
        </p:nvSpPr>
        <p:spPr bwMode="auto">
          <a:xfrm>
            <a:off x="563040" y="4550878"/>
            <a:ext cx="552960" cy="47093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endParaRPr lang="en-US" sz="1100" dirty="0">
              <a:latin typeface="Arial" charset="0"/>
              <a:cs typeface="Arial" charset="0"/>
            </a:endParaRPr>
          </a:p>
        </p:txBody>
      </p:sp>
      <p:sp>
        <p:nvSpPr>
          <p:cNvPr id="148484" name="AutoShape 4"/>
          <p:cNvSpPr>
            <a:spLocks noChangeArrowheads="1"/>
          </p:cNvSpPr>
          <p:nvPr/>
        </p:nvSpPr>
        <p:spPr bwMode="auto">
          <a:xfrm>
            <a:off x="492480" y="4618565"/>
            <a:ext cx="554400" cy="470929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endParaRPr lang="en-US" sz="1100" dirty="0">
              <a:latin typeface="Arial" charset="0"/>
              <a:cs typeface="Arial" charset="0"/>
            </a:endParaRPr>
          </a:p>
        </p:txBody>
      </p:sp>
      <p:sp>
        <p:nvSpPr>
          <p:cNvPr id="148524" name="Rectangle 44"/>
          <p:cNvSpPr>
            <a:spLocks noGrp="1" noChangeArrowheads="1"/>
          </p:cNvSpPr>
          <p:nvPr>
            <p:ph type="title"/>
          </p:nvPr>
        </p:nvSpPr>
        <p:spPr>
          <a:xfrm>
            <a:off x="355680" y="278740"/>
            <a:ext cx="8432640" cy="763280"/>
          </a:xfrm>
        </p:spPr>
        <p:txBody>
          <a:bodyPr/>
          <a:lstStyle/>
          <a:p>
            <a:r>
              <a:rPr lang="en-US" dirty="0"/>
              <a:t>Remote Disk Access Architecture</a:t>
            </a:r>
          </a:p>
        </p:txBody>
      </p:sp>
      <p:sp>
        <p:nvSpPr>
          <p:cNvPr id="148489" name="Rectangle 9"/>
          <p:cNvSpPr>
            <a:spLocks noChangeArrowheads="1"/>
          </p:cNvSpPr>
          <p:nvPr/>
        </p:nvSpPr>
        <p:spPr bwMode="auto">
          <a:xfrm>
            <a:off x="563040" y="1785788"/>
            <a:ext cx="3663360" cy="345636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  <a:cs typeface="Arial" charset="0"/>
              </a:rPr>
              <a:t>system calls</a:t>
            </a:r>
            <a:endParaRPr lang="en-US" sz="1100" dirty="0">
              <a:cs typeface="Arial" charset="0"/>
            </a:endParaRPr>
          </a:p>
        </p:txBody>
      </p:sp>
      <p:sp>
        <p:nvSpPr>
          <p:cNvPr id="148490" name="Rectangle 10"/>
          <p:cNvSpPr>
            <a:spLocks noChangeArrowheads="1"/>
          </p:cNvSpPr>
          <p:nvPr/>
        </p:nvSpPr>
        <p:spPr bwMode="auto">
          <a:xfrm rot="5400000">
            <a:off x="1561639" y="3275641"/>
            <a:ext cx="803604" cy="31248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  <a:cs typeface="Arial" charset="0"/>
              </a:rPr>
              <a:t>UNIX FS</a:t>
            </a:r>
          </a:p>
        </p:txBody>
      </p:sp>
      <p:sp>
        <p:nvSpPr>
          <p:cNvPr id="148491" name="Rectangle 11"/>
          <p:cNvSpPr>
            <a:spLocks noChangeArrowheads="1"/>
          </p:cNvSpPr>
          <p:nvPr/>
        </p:nvSpPr>
        <p:spPr bwMode="auto">
          <a:xfrm rot="5400000">
            <a:off x="1113798" y="3275641"/>
            <a:ext cx="803604" cy="31248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  <a:cs typeface="Arial" charset="0"/>
              </a:rPr>
              <a:t>DOS FS</a:t>
            </a:r>
          </a:p>
        </p:txBody>
      </p:sp>
      <p:sp>
        <p:nvSpPr>
          <p:cNvPr id="148492" name="Rectangle 12"/>
          <p:cNvSpPr>
            <a:spLocks noChangeArrowheads="1"/>
          </p:cNvSpPr>
          <p:nvPr/>
        </p:nvSpPr>
        <p:spPr bwMode="auto">
          <a:xfrm rot="5400000">
            <a:off x="663079" y="3275641"/>
            <a:ext cx="803604" cy="31248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  <a:cs typeface="Arial" charset="0"/>
              </a:rPr>
              <a:t>CD FS</a:t>
            </a:r>
          </a:p>
        </p:txBody>
      </p:sp>
      <p:sp>
        <p:nvSpPr>
          <p:cNvPr id="148493" name="Rectangle 13"/>
          <p:cNvSpPr>
            <a:spLocks noChangeArrowheads="1"/>
          </p:cNvSpPr>
          <p:nvPr/>
        </p:nvSpPr>
        <p:spPr bwMode="auto">
          <a:xfrm>
            <a:off x="493920" y="4018022"/>
            <a:ext cx="2488320" cy="325474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  <a:cs typeface="Arial" charset="0"/>
              </a:rPr>
              <a:t>block I/O</a:t>
            </a:r>
            <a:endParaRPr lang="en-US" sz="1100" dirty="0">
              <a:cs typeface="Arial" charset="0"/>
            </a:endParaRPr>
          </a:p>
        </p:txBody>
      </p:sp>
      <p:sp>
        <p:nvSpPr>
          <p:cNvPr id="148494" name="AutoShape 14"/>
          <p:cNvSpPr>
            <a:spLocks noChangeArrowheads="1"/>
          </p:cNvSpPr>
          <p:nvPr/>
        </p:nvSpPr>
        <p:spPr bwMode="auto">
          <a:xfrm>
            <a:off x="424800" y="4686252"/>
            <a:ext cx="552960" cy="47093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  <a:cs typeface="Arial" charset="0"/>
              </a:rPr>
              <a:t>CD</a:t>
            </a:r>
          </a:p>
          <a:p>
            <a:pPr algn="ctr"/>
            <a:r>
              <a:rPr lang="en-US" sz="1100" dirty="0">
                <a:latin typeface="Arial" charset="0"/>
                <a:cs typeface="Arial" charset="0"/>
              </a:rPr>
              <a:t>drivers</a:t>
            </a:r>
          </a:p>
        </p:txBody>
      </p:sp>
      <p:sp>
        <p:nvSpPr>
          <p:cNvPr id="148499" name="Line 19"/>
          <p:cNvSpPr>
            <a:spLocks noChangeShapeType="1"/>
          </p:cNvSpPr>
          <p:nvPr/>
        </p:nvSpPr>
        <p:spPr bwMode="auto">
          <a:xfrm>
            <a:off x="1046881" y="3829363"/>
            <a:ext cx="1440" cy="20306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48500" name="Line 20"/>
          <p:cNvSpPr>
            <a:spLocks noChangeShapeType="1"/>
          </p:cNvSpPr>
          <p:nvPr/>
        </p:nvSpPr>
        <p:spPr bwMode="auto">
          <a:xfrm>
            <a:off x="1519201" y="3829363"/>
            <a:ext cx="1440" cy="20306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48501" name="Line 21"/>
          <p:cNvSpPr>
            <a:spLocks noChangeShapeType="1"/>
          </p:cNvSpPr>
          <p:nvPr/>
        </p:nvSpPr>
        <p:spPr bwMode="auto">
          <a:xfrm>
            <a:off x="1944000" y="3819281"/>
            <a:ext cx="1440" cy="203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48502" name="Line 22"/>
          <p:cNvSpPr>
            <a:spLocks noChangeShapeType="1"/>
          </p:cNvSpPr>
          <p:nvPr/>
        </p:nvSpPr>
        <p:spPr bwMode="auto">
          <a:xfrm flipH="1">
            <a:off x="774720" y="4343496"/>
            <a:ext cx="2880" cy="27650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48510" name="Rectangle 30"/>
          <p:cNvSpPr>
            <a:spLocks noChangeArrowheads="1"/>
          </p:cNvSpPr>
          <p:nvPr/>
        </p:nvSpPr>
        <p:spPr bwMode="auto">
          <a:xfrm rot="5400000">
            <a:off x="2012358" y="3275641"/>
            <a:ext cx="803604" cy="31248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  <a:cs typeface="Arial" charset="0"/>
              </a:rPr>
              <a:t>EXT3 FS</a:t>
            </a:r>
          </a:p>
        </p:txBody>
      </p:sp>
      <p:sp>
        <p:nvSpPr>
          <p:cNvPr id="148511" name="Line 31"/>
          <p:cNvSpPr>
            <a:spLocks noChangeShapeType="1"/>
          </p:cNvSpPr>
          <p:nvPr/>
        </p:nvSpPr>
        <p:spPr bwMode="auto">
          <a:xfrm>
            <a:off x="2397601" y="3829363"/>
            <a:ext cx="1440" cy="20306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48512" name="Rectangle 32"/>
          <p:cNvSpPr>
            <a:spLocks noChangeArrowheads="1"/>
          </p:cNvSpPr>
          <p:nvPr/>
        </p:nvSpPr>
        <p:spPr bwMode="auto">
          <a:xfrm>
            <a:off x="563040" y="2615315"/>
            <a:ext cx="2419200" cy="347077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virtual file system integration layer</a:t>
            </a:r>
          </a:p>
        </p:txBody>
      </p:sp>
      <p:sp>
        <p:nvSpPr>
          <p:cNvPr id="148513" name="Rectangle 33"/>
          <p:cNvSpPr>
            <a:spLocks noChangeArrowheads="1"/>
          </p:cNvSpPr>
          <p:nvPr/>
        </p:nvSpPr>
        <p:spPr bwMode="auto">
          <a:xfrm>
            <a:off x="563040" y="2960951"/>
            <a:ext cx="276480" cy="413324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48514" name="Rectangle 34"/>
          <p:cNvSpPr>
            <a:spLocks noChangeArrowheads="1"/>
          </p:cNvSpPr>
          <p:nvPr/>
        </p:nvSpPr>
        <p:spPr bwMode="auto">
          <a:xfrm>
            <a:off x="2705761" y="2960951"/>
            <a:ext cx="277920" cy="413324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48515" name="Rectangle 35"/>
          <p:cNvSpPr>
            <a:spLocks noChangeArrowheads="1"/>
          </p:cNvSpPr>
          <p:nvPr/>
        </p:nvSpPr>
        <p:spPr bwMode="auto">
          <a:xfrm>
            <a:off x="563040" y="2200551"/>
            <a:ext cx="829440" cy="345636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file</a:t>
            </a:r>
          </a:p>
          <a:p>
            <a:pPr algn="ctr"/>
            <a:r>
              <a:rPr lang="en-US" sz="1100" dirty="0">
                <a:latin typeface="Arial" charset="0"/>
              </a:rPr>
              <a:t>operations</a:t>
            </a:r>
          </a:p>
        </p:txBody>
      </p:sp>
      <p:sp>
        <p:nvSpPr>
          <p:cNvPr id="148516" name="Rectangle 36"/>
          <p:cNvSpPr>
            <a:spLocks noChangeArrowheads="1"/>
          </p:cNvSpPr>
          <p:nvPr/>
        </p:nvSpPr>
        <p:spPr bwMode="auto">
          <a:xfrm>
            <a:off x="1530720" y="2200551"/>
            <a:ext cx="1036800" cy="345636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directory</a:t>
            </a:r>
          </a:p>
          <a:p>
            <a:pPr algn="ctr"/>
            <a:r>
              <a:rPr lang="en-US" sz="1100" dirty="0">
                <a:latin typeface="Arial" charset="0"/>
              </a:rPr>
              <a:t>operations</a:t>
            </a:r>
          </a:p>
        </p:txBody>
      </p:sp>
      <p:sp>
        <p:nvSpPr>
          <p:cNvPr id="148517" name="Rectangle 37"/>
          <p:cNvSpPr>
            <a:spLocks noChangeArrowheads="1"/>
          </p:cNvSpPr>
          <p:nvPr/>
        </p:nvSpPr>
        <p:spPr bwMode="auto">
          <a:xfrm>
            <a:off x="2705760" y="2200551"/>
            <a:ext cx="1520640" cy="345636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file</a:t>
            </a:r>
          </a:p>
          <a:p>
            <a:pPr algn="ctr"/>
            <a:r>
              <a:rPr lang="en-US" sz="1100" dirty="0">
                <a:latin typeface="Arial" charset="0"/>
              </a:rPr>
              <a:t>I/O</a:t>
            </a:r>
          </a:p>
        </p:txBody>
      </p:sp>
      <p:sp>
        <p:nvSpPr>
          <p:cNvPr id="148519" name="Rectangle 39"/>
          <p:cNvSpPr>
            <a:spLocks noChangeArrowheads="1"/>
          </p:cNvSpPr>
          <p:nvPr/>
        </p:nvSpPr>
        <p:spPr bwMode="auto">
          <a:xfrm>
            <a:off x="3702240" y="2615315"/>
            <a:ext cx="483840" cy="553018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socket</a:t>
            </a:r>
          </a:p>
          <a:p>
            <a:pPr algn="ctr"/>
            <a:r>
              <a:rPr lang="en-US" sz="1100" dirty="0">
                <a:latin typeface="Arial" charset="0"/>
              </a:rPr>
              <a:t>I/O</a:t>
            </a:r>
          </a:p>
        </p:txBody>
      </p:sp>
      <p:sp>
        <p:nvSpPr>
          <p:cNvPr id="148525" name="AutoShape 45"/>
          <p:cNvSpPr>
            <a:spLocks noChangeArrowheads="1"/>
          </p:cNvSpPr>
          <p:nvPr/>
        </p:nvSpPr>
        <p:spPr bwMode="auto">
          <a:xfrm>
            <a:off x="1323360" y="4550878"/>
            <a:ext cx="552960" cy="47093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endParaRPr lang="en-US" sz="1100" dirty="0">
              <a:latin typeface="Arial" charset="0"/>
              <a:cs typeface="Arial" charset="0"/>
            </a:endParaRPr>
          </a:p>
        </p:txBody>
      </p:sp>
      <p:sp>
        <p:nvSpPr>
          <p:cNvPr id="148526" name="AutoShape 46"/>
          <p:cNvSpPr>
            <a:spLocks noChangeArrowheads="1"/>
          </p:cNvSpPr>
          <p:nvPr/>
        </p:nvSpPr>
        <p:spPr bwMode="auto">
          <a:xfrm>
            <a:off x="1252800" y="4618565"/>
            <a:ext cx="554400" cy="470929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endParaRPr lang="en-US" sz="1100" dirty="0">
              <a:latin typeface="Arial" charset="0"/>
              <a:cs typeface="Arial" charset="0"/>
            </a:endParaRPr>
          </a:p>
        </p:txBody>
      </p:sp>
      <p:sp>
        <p:nvSpPr>
          <p:cNvPr id="148527" name="AutoShape 47"/>
          <p:cNvSpPr>
            <a:spLocks noChangeArrowheads="1"/>
          </p:cNvSpPr>
          <p:nvPr/>
        </p:nvSpPr>
        <p:spPr bwMode="auto">
          <a:xfrm>
            <a:off x="1185120" y="4686252"/>
            <a:ext cx="552960" cy="47093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  <a:cs typeface="Arial" charset="0"/>
              </a:rPr>
              <a:t>disk</a:t>
            </a:r>
          </a:p>
          <a:p>
            <a:pPr algn="ctr"/>
            <a:r>
              <a:rPr lang="en-US" sz="1100" dirty="0">
                <a:latin typeface="Arial" charset="0"/>
                <a:cs typeface="Arial" charset="0"/>
              </a:rPr>
              <a:t>drivers</a:t>
            </a:r>
          </a:p>
        </p:txBody>
      </p:sp>
      <p:sp>
        <p:nvSpPr>
          <p:cNvPr id="148531" name="Line 51"/>
          <p:cNvSpPr>
            <a:spLocks noChangeShapeType="1"/>
          </p:cNvSpPr>
          <p:nvPr/>
        </p:nvSpPr>
        <p:spPr bwMode="auto">
          <a:xfrm flipH="1">
            <a:off x="1527841" y="4343496"/>
            <a:ext cx="2880" cy="27650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48532" name="AutoShape 52"/>
          <p:cNvSpPr>
            <a:spLocks noChangeArrowheads="1"/>
          </p:cNvSpPr>
          <p:nvPr/>
        </p:nvSpPr>
        <p:spPr bwMode="auto">
          <a:xfrm>
            <a:off x="2152800" y="4617125"/>
            <a:ext cx="552960" cy="47093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  <a:cs typeface="Arial" charset="0"/>
              </a:rPr>
              <a:t>remote</a:t>
            </a:r>
          </a:p>
          <a:p>
            <a:pPr algn="ctr"/>
            <a:r>
              <a:rPr lang="en-US" sz="1100" dirty="0">
                <a:latin typeface="Arial" charset="0"/>
                <a:cs typeface="Arial" charset="0"/>
              </a:rPr>
              <a:t>disk</a:t>
            </a:r>
          </a:p>
          <a:p>
            <a:pPr algn="ctr"/>
            <a:r>
              <a:rPr lang="en-US" sz="1100" dirty="0">
                <a:latin typeface="Arial" charset="0"/>
                <a:cs typeface="Arial" charset="0"/>
              </a:rPr>
              <a:t>client</a:t>
            </a:r>
          </a:p>
        </p:txBody>
      </p:sp>
      <p:sp>
        <p:nvSpPr>
          <p:cNvPr id="148533" name="AutoShape 53"/>
          <p:cNvSpPr>
            <a:spLocks noChangeArrowheads="1"/>
          </p:cNvSpPr>
          <p:nvPr/>
        </p:nvSpPr>
        <p:spPr bwMode="auto">
          <a:xfrm>
            <a:off x="3673440" y="4617125"/>
            <a:ext cx="552960" cy="47093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  <a:cs typeface="Arial" charset="0"/>
              </a:rPr>
              <a:t>NIC</a:t>
            </a:r>
          </a:p>
          <a:p>
            <a:pPr algn="ctr"/>
            <a:r>
              <a:rPr lang="en-US" sz="1100" dirty="0">
                <a:latin typeface="Arial" charset="0"/>
                <a:cs typeface="Arial" charset="0"/>
              </a:rPr>
              <a:t>driver</a:t>
            </a:r>
          </a:p>
        </p:txBody>
      </p:sp>
      <p:sp>
        <p:nvSpPr>
          <p:cNvPr id="148534" name="Rectangle 54"/>
          <p:cNvSpPr>
            <a:spLocks noChangeArrowheads="1"/>
          </p:cNvSpPr>
          <p:nvPr/>
        </p:nvSpPr>
        <p:spPr bwMode="auto">
          <a:xfrm>
            <a:off x="3441600" y="3221619"/>
            <a:ext cx="483840" cy="345636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UDP</a:t>
            </a:r>
          </a:p>
        </p:txBody>
      </p:sp>
      <p:sp>
        <p:nvSpPr>
          <p:cNvPr id="148535" name="Rectangle 55"/>
          <p:cNvSpPr>
            <a:spLocks noChangeArrowheads="1"/>
          </p:cNvSpPr>
          <p:nvPr/>
        </p:nvSpPr>
        <p:spPr bwMode="auto">
          <a:xfrm>
            <a:off x="3702240" y="3636382"/>
            <a:ext cx="483840" cy="345636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IP</a:t>
            </a:r>
          </a:p>
        </p:txBody>
      </p:sp>
      <p:sp>
        <p:nvSpPr>
          <p:cNvPr id="148536" name="Rectangle 56"/>
          <p:cNvSpPr>
            <a:spLocks noChangeArrowheads="1"/>
          </p:cNvSpPr>
          <p:nvPr/>
        </p:nvSpPr>
        <p:spPr bwMode="auto">
          <a:xfrm>
            <a:off x="3702240" y="4051146"/>
            <a:ext cx="483840" cy="345636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MAC</a:t>
            </a:r>
          </a:p>
          <a:p>
            <a:pPr algn="ctr"/>
            <a:r>
              <a:rPr lang="en-US" sz="1100" dirty="0">
                <a:latin typeface="Arial" charset="0"/>
              </a:rPr>
              <a:t>driver</a:t>
            </a:r>
          </a:p>
        </p:txBody>
      </p:sp>
      <p:sp>
        <p:nvSpPr>
          <p:cNvPr id="148537" name="Rectangle 57"/>
          <p:cNvSpPr>
            <a:spLocks noChangeArrowheads="1"/>
          </p:cNvSpPr>
          <p:nvPr/>
        </p:nvSpPr>
        <p:spPr bwMode="auto">
          <a:xfrm>
            <a:off x="6783840" y="2681562"/>
            <a:ext cx="552960" cy="553018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device</a:t>
            </a:r>
          </a:p>
          <a:p>
            <a:pPr algn="ctr"/>
            <a:r>
              <a:rPr lang="en-US" sz="1100" dirty="0">
                <a:latin typeface="Arial" charset="0"/>
              </a:rPr>
              <a:t>I/O</a:t>
            </a:r>
          </a:p>
        </p:txBody>
      </p:sp>
      <p:sp>
        <p:nvSpPr>
          <p:cNvPr id="148538" name="Rectangle 58"/>
          <p:cNvSpPr>
            <a:spLocks noChangeArrowheads="1"/>
          </p:cNvSpPr>
          <p:nvPr/>
        </p:nvSpPr>
        <p:spPr bwMode="auto">
          <a:xfrm>
            <a:off x="6023520" y="2668601"/>
            <a:ext cx="483840" cy="553018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socket</a:t>
            </a:r>
          </a:p>
          <a:p>
            <a:pPr algn="ctr"/>
            <a:r>
              <a:rPr lang="en-US" sz="1100" dirty="0">
                <a:latin typeface="Arial" charset="0"/>
              </a:rPr>
              <a:t>I/O</a:t>
            </a:r>
          </a:p>
        </p:txBody>
      </p:sp>
      <p:sp>
        <p:nvSpPr>
          <p:cNvPr id="148539" name="AutoShape 59"/>
          <p:cNvSpPr>
            <a:spLocks noChangeArrowheads="1"/>
          </p:cNvSpPr>
          <p:nvPr/>
        </p:nvSpPr>
        <p:spPr bwMode="auto">
          <a:xfrm>
            <a:off x="5994720" y="4670411"/>
            <a:ext cx="552960" cy="470929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  <a:cs typeface="Arial" charset="0"/>
              </a:rPr>
              <a:t>NIC</a:t>
            </a:r>
          </a:p>
          <a:p>
            <a:pPr algn="ctr"/>
            <a:r>
              <a:rPr lang="en-US" sz="1100" dirty="0">
                <a:latin typeface="Arial" charset="0"/>
                <a:cs typeface="Arial" charset="0"/>
              </a:rPr>
              <a:t>driver</a:t>
            </a:r>
          </a:p>
        </p:txBody>
      </p:sp>
      <p:sp>
        <p:nvSpPr>
          <p:cNvPr id="148540" name="Rectangle 60"/>
          <p:cNvSpPr>
            <a:spLocks noChangeArrowheads="1"/>
          </p:cNvSpPr>
          <p:nvPr/>
        </p:nvSpPr>
        <p:spPr bwMode="auto">
          <a:xfrm>
            <a:off x="6305760" y="3284985"/>
            <a:ext cx="483840" cy="345636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UDP</a:t>
            </a:r>
          </a:p>
        </p:txBody>
      </p:sp>
      <p:sp>
        <p:nvSpPr>
          <p:cNvPr id="148541" name="Rectangle 61"/>
          <p:cNvSpPr>
            <a:spLocks noChangeArrowheads="1"/>
          </p:cNvSpPr>
          <p:nvPr/>
        </p:nvSpPr>
        <p:spPr bwMode="auto">
          <a:xfrm>
            <a:off x="6023520" y="3689668"/>
            <a:ext cx="483840" cy="345636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IP</a:t>
            </a:r>
          </a:p>
        </p:txBody>
      </p:sp>
      <p:sp>
        <p:nvSpPr>
          <p:cNvPr id="148542" name="Rectangle 62"/>
          <p:cNvSpPr>
            <a:spLocks noChangeArrowheads="1"/>
          </p:cNvSpPr>
          <p:nvPr/>
        </p:nvSpPr>
        <p:spPr bwMode="auto">
          <a:xfrm>
            <a:off x="6023520" y="4104431"/>
            <a:ext cx="483840" cy="345636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MAC</a:t>
            </a:r>
          </a:p>
          <a:p>
            <a:pPr algn="ctr"/>
            <a:r>
              <a:rPr lang="en-US" sz="1100" dirty="0">
                <a:latin typeface="Arial" charset="0"/>
              </a:rPr>
              <a:t>driver</a:t>
            </a:r>
          </a:p>
        </p:txBody>
      </p:sp>
      <p:sp>
        <p:nvSpPr>
          <p:cNvPr id="148543" name="AutoShape 63"/>
          <p:cNvSpPr>
            <a:spLocks noChangeArrowheads="1"/>
          </p:cNvSpPr>
          <p:nvPr/>
        </p:nvSpPr>
        <p:spPr bwMode="auto">
          <a:xfrm>
            <a:off x="6783840" y="4673291"/>
            <a:ext cx="552960" cy="470929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  <a:cs typeface="Arial" charset="0"/>
              </a:rPr>
              <a:t>disk</a:t>
            </a:r>
          </a:p>
          <a:p>
            <a:pPr algn="ctr"/>
            <a:r>
              <a:rPr lang="en-US" sz="1100" dirty="0">
                <a:latin typeface="Arial" charset="0"/>
                <a:cs typeface="Arial" charset="0"/>
              </a:rPr>
              <a:t>drivers</a:t>
            </a:r>
          </a:p>
        </p:txBody>
      </p:sp>
      <p:sp>
        <p:nvSpPr>
          <p:cNvPr id="148544" name="AutoShape 64"/>
          <p:cNvSpPr>
            <a:spLocks noChangeArrowheads="1"/>
          </p:cNvSpPr>
          <p:nvPr/>
        </p:nvSpPr>
        <p:spPr bwMode="auto">
          <a:xfrm>
            <a:off x="6507360" y="5502818"/>
            <a:ext cx="1105920" cy="553018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 defTabSz="828013"/>
            <a:r>
              <a:rPr lang="en-US" sz="1100" dirty="0">
                <a:latin typeface="Arial" charset="0"/>
                <a:cs typeface="Arial" charset="0"/>
              </a:rPr>
              <a:t>remote server</a:t>
            </a:r>
          </a:p>
          <a:p>
            <a:pPr algn="ctr" defTabSz="828013"/>
            <a:r>
              <a:rPr lang="en-US" sz="1100" dirty="0">
                <a:latin typeface="Arial" charset="0"/>
                <a:cs typeface="Arial" charset="0"/>
              </a:rPr>
              <a:t>file system</a:t>
            </a:r>
          </a:p>
        </p:txBody>
      </p:sp>
      <p:sp>
        <p:nvSpPr>
          <p:cNvPr id="148545" name="Text Box 65"/>
          <p:cNvSpPr txBox="1">
            <a:spLocks noChangeArrowheads="1"/>
          </p:cNvSpPr>
          <p:nvPr/>
        </p:nvSpPr>
        <p:spPr bwMode="auto">
          <a:xfrm>
            <a:off x="1392480" y="1147801"/>
            <a:ext cx="1728000" cy="360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945" tIns="41473" rIns="82945" bIns="41473">
            <a:spAutoFit/>
          </a:bodyPr>
          <a:lstStyle/>
          <a:p>
            <a:pPr algn="ctr" defTabSz="828013">
              <a:spcBef>
                <a:spcPct val="50000"/>
              </a:spcBef>
            </a:pPr>
            <a:r>
              <a:rPr lang="en-US" dirty="0">
                <a:latin typeface="Times New Roman"/>
                <a:cs typeface="Times New Roman"/>
              </a:rPr>
              <a:t>client</a:t>
            </a:r>
          </a:p>
        </p:txBody>
      </p:sp>
      <p:sp>
        <p:nvSpPr>
          <p:cNvPr id="148546" name="Text Box 66"/>
          <p:cNvSpPr txBox="1">
            <a:spLocks noChangeArrowheads="1"/>
          </p:cNvSpPr>
          <p:nvPr/>
        </p:nvSpPr>
        <p:spPr bwMode="auto">
          <a:xfrm>
            <a:off x="5677920" y="1147801"/>
            <a:ext cx="1728000" cy="360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945" tIns="41473" rIns="82945" bIns="41473">
            <a:spAutoFit/>
          </a:bodyPr>
          <a:lstStyle/>
          <a:p>
            <a:pPr algn="ctr" defTabSz="828013">
              <a:spcBef>
                <a:spcPct val="50000"/>
              </a:spcBef>
            </a:pPr>
            <a:r>
              <a:rPr lang="en-US" dirty="0">
                <a:latin typeface="Times New Roman"/>
                <a:cs typeface="Times New Roman"/>
              </a:rPr>
              <a:t>server</a:t>
            </a:r>
          </a:p>
        </p:txBody>
      </p:sp>
      <p:cxnSp>
        <p:nvCxnSpPr>
          <p:cNvPr id="148547" name="AutoShape 67"/>
          <p:cNvCxnSpPr>
            <a:cxnSpLocks noChangeShapeType="1"/>
            <a:stCxn id="148532" idx="2"/>
            <a:endCxn id="148519" idx="1"/>
          </p:cNvCxnSpPr>
          <p:nvPr/>
        </p:nvCxnSpPr>
        <p:spPr bwMode="auto">
          <a:xfrm rot="5400000" flipH="1" flipV="1">
            <a:off x="1967645" y="3353459"/>
            <a:ext cx="2196231" cy="1272960"/>
          </a:xfrm>
          <a:prstGeom prst="bentConnector4">
            <a:avLst>
              <a:gd name="adj1" fmla="val -9444"/>
              <a:gd name="adj2" fmla="val 60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48548" name="AutoShape 68"/>
          <p:cNvCxnSpPr>
            <a:cxnSpLocks noChangeShapeType="1"/>
            <a:stCxn id="148519" idx="2"/>
            <a:endCxn id="148533" idx="0"/>
          </p:cNvCxnSpPr>
          <p:nvPr/>
        </p:nvCxnSpPr>
        <p:spPr bwMode="auto">
          <a:xfrm>
            <a:off x="3944160" y="3168333"/>
            <a:ext cx="5760" cy="144879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8552" name="AutoShape 72"/>
          <p:cNvCxnSpPr>
            <a:cxnSpLocks noChangeShapeType="1"/>
            <a:stCxn id="148543" idx="2"/>
            <a:endCxn id="148544" idx="1"/>
          </p:cNvCxnSpPr>
          <p:nvPr/>
        </p:nvCxnSpPr>
        <p:spPr bwMode="auto">
          <a:xfrm>
            <a:off x="7060320" y="5144220"/>
            <a:ext cx="0" cy="35859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8553" name="AutoShape 73"/>
          <p:cNvCxnSpPr>
            <a:cxnSpLocks noChangeShapeType="1"/>
            <a:stCxn id="148533" idx="2"/>
            <a:endCxn id="148539" idx="2"/>
          </p:cNvCxnSpPr>
          <p:nvPr/>
        </p:nvCxnSpPr>
        <p:spPr bwMode="auto">
          <a:xfrm rot="16200000" flipH="1">
            <a:off x="5083918" y="3954058"/>
            <a:ext cx="53285" cy="2321280"/>
          </a:xfrm>
          <a:prstGeom prst="curvedConnector3">
            <a:avLst>
              <a:gd name="adj1" fmla="val 108918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48554" name="Rectangle 74"/>
          <p:cNvSpPr>
            <a:spLocks noChangeArrowheads="1"/>
          </p:cNvSpPr>
          <p:nvPr/>
        </p:nvSpPr>
        <p:spPr bwMode="auto">
          <a:xfrm>
            <a:off x="6023520" y="2253837"/>
            <a:ext cx="1313280" cy="345636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remote disk server</a:t>
            </a:r>
          </a:p>
        </p:txBody>
      </p:sp>
      <p:sp>
        <p:nvSpPr>
          <p:cNvPr id="148555" name="Line 75"/>
          <p:cNvSpPr>
            <a:spLocks noChangeShapeType="1"/>
          </p:cNvSpPr>
          <p:nvPr/>
        </p:nvSpPr>
        <p:spPr bwMode="auto">
          <a:xfrm flipV="1">
            <a:off x="6269760" y="2599473"/>
            <a:ext cx="0" cy="207381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48556" name="Line 76"/>
          <p:cNvSpPr>
            <a:spLocks noChangeShapeType="1"/>
          </p:cNvSpPr>
          <p:nvPr/>
        </p:nvSpPr>
        <p:spPr bwMode="auto">
          <a:xfrm>
            <a:off x="7040160" y="2599473"/>
            <a:ext cx="0" cy="207381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48557" name="Line 77"/>
          <p:cNvSpPr>
            <a:spLocks noChangeShapeType="1"/>
          </p:cNvSpPr>
          <p:nvPr/>
        </p:nvSpPr>
        <p:spPr bwMode="auto">
          <a:xfrm flipH="1">
            <a:off x="2429281" y="4337735"/>
            <a:ext cx="2880" cy="27650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48558" name="Rectangle 78"/>
          <p:cNvSpPr>
            <a:spLocks noChangeArrowheads="1"/>
          </p:cNvSpPr>
          <p:nvPr/>
        </p:nvSpPr>
        <p:spPr bwMode="auto">
          <a:xfrm>
            <a:off x="3975840" y="3221619"/>
            <a:ext cx="483840" cy="345636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TCP</a:t>
            </a:r>
          </a:p>
        </p:txBody>
      </p:sp>
      <p:sp>
        <p:nvSpPr>
          <p:cNvPr id="148559" name="Rectangle 79"/>
          <p:cNvSpPr>
            <a:spLocks noChangeArrowheads="1"/>
          </p:cNvSpPr>
          <p:nvPr/>
        </p:nvSpPr>
        <p:spPr bwMode="auto">
          <a:xfrm>
            <a:off x="5747040" y="3290746"/>
            <a:ext cx="483840" cy="345636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TCP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355680" y="177139"/>
            <a:ext cx="8432640" cy="970662"/>
          </a:xfrm>
        </p:spPr>
        <p:txBody>
          <a:bodyPr/>
          <a:lstStyle/>
          <a:p>
            <a:r>
              <a:rPr lang="en-GB" dirty="0"/>
              <a:t>Rating Remote </a:t>
            </a:r>
            <a:r>
              <a:rPr lang="en-GB" dirty="0" smtClean="0"/>
              <a:t>Disk Access</a:t>
            </a:r>
            <a:endParaRPr lang="en-GB" dirty="0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55680" y="1147801"/>
            <a:ext cx="8432640" cy="4712175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Advantages</a:t>
            </a:r>
            <a:r>
              <a:rPr lang="en-GB" dirty="0"/>
              <a:t>:</a:t>
            </a:r>
            <a:endParaRPr lang="en-GB" dirty="0" smtClean="0"/>
          </a:p>
          <a:p>
            <a:pPr lvl="1">
              <a:buFont typeface="Arial"/>
              <a:buChar char="–"/>
            </a:pPr>
            <a:r>
              <a:rPr lang="en-GB" dirty="0" smtClean="0"/>
              <a:t>Provides excellent transparency</a:t>
            </a:r>
          </a:p>
          <a:p>
            <a:pPr lvl="1">
              <a:buFont typeface="Arial"/>
              <a:buChar char="–"/>
            </a:pPr>
            <a:r>
              <a:rPr lang="en-GB" dirty="0" smtClean="0"/>
              <a:t>Decouples client hardware from storage capacity</a:t>
            </a:r>
          </a:p>
          <a:p>
            <a:pPr lvl="1">
              <a:buFont typeface="Arial"/>
              <a:buChar char="–"/>
            </a:pPr>
            <a:r>
              <a:rPr lang="en-GB" dirty="0" smtClean="0"/>
              <a:t>Performance/reliability/availability per back-end</a:t>
            </a:r>
          </a:p>
          <a:p>
            <a:r>
              <a:rPr lang="en-GB" dirty="0" smtClean="0"/>
              <a:t>Disadvantages</a:t>
            </a:r>
          </a:p>
          <a:p>
            <a:pPr lvl="1"/>
            <a:r>
              <a:rPr lang="en-GB" dirty="0"/>
              <a:t>I</a:t>
            </a:r>
            <a:r>
              <a:rPr lang="en-GB" dirty="0" smtClean="0"/>
              <a:t>nefficient </a:t>
            </a:r>
            <a:r>
              <a:rPr lang="en-GB" dirty="0"/>
              <a:t>fixed partition space allocation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an’t </a:t>
            </a:r>
            <a:r>
              <a:rPr lang="en-GB" dirty="0"/>
              <a:t>support file sharing by multiple client systems</a:t>
            </a:r>
            <a:endParaRPr lang="en-GB" dirty="0" smtClean="0"/>
          </a:p>
          <a:p>
            <a:pPr lvl="1"/>
            <a:r>
              <a:rPr lang="en-GB" dirty="0" smtClean="0"/>
              <a:t>Message </a:t>
            </a:r>
            <a:r>
              <a:rPr lang="en-GB" dirty="0"/>
              <a:t>losses can cause file system </a:t>
            </a:r>
            <a:r>
              <a:rPr lang="en-GB" dirty="0" smtClean="0"/>
              <a:t>errors</a:t>
            </a:r>
          </a:p>
          <a:p>
            <a:r>
              <a:rPr lang="en-GB" dirty="0" smtClean="0"/>
              <a:t>This is THE model for Virtual Machines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Remote File </a:t>
            </a:r>
            <a:r>
              <a:rPr lang="en-GB" dirty="0" smtClean="0"/>
              <a:t>Access</a:t>
            </a:r>
            <a:endParaRPr lang="en-GB" dirty="0"/>
          </a:p>
        </p:txBody>
      </p:sp>
      <p:sp>
        <p:nvSpPr>
          <p:cNvPr id="1822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3000"/>
              </a:lnSpc>
            </a:pPr>
            <a:r>
              <a:rPr lang="en-GB" dirty="0"/>
              <a:t>Goal: complete transparency</a:t>
            </a:r>
            <a:endParaRPr lang="en-GB" dirty="0" smtClean="0"/>
          </a:p>
          <a:p>
            <a:pPr lvl="1">
              <a:lnSpc>
                <a:spcPct val="83000"/>
              </a:lnSpc>
            </a:pPr>
            <a:r>
              <a:rPr lang="en-GB" dirty="0"/>
              <a:t>N</a:t>
            </a:r>
            <a:r>
              <a:rPr lang="en-GB" dirty="0" smtClean="0"/>
              <a:t>ormal </a:t>
            </a:r>
            <a:r>
              <a:rPr lang="en-GB" dirty="0"/>
              <a:t>file system calls work on remote files</a:t>
            </a:r>
            <a:endParaRPr lang="en-GB" dirty="0" smtClean="0"/>
          </a:p>
          <a:p>
            <a:pPr lvl="1">
              <a:lnSpc>
                <a:spcPct val="83000"/>
              </a:lnSpc>
            </a:pPr>
            <a:r>
              <a:rPr lang="en-GB" dirty="0"/>
              <a:t>S</a:t>
            </a:r>
            <a:r>
              <a:rPr lang="en-GB" dirty="0" smtClean="0"/>
              <a:t>upport </a:t>
            </a:r>
            <a:r>
              <a:rPr lang="en-GB" dirty="0"/>
              <a:t>file sharing by multiple clients</a:t>
            </a:r>
            <a:endParaRPr lang="en-GB" dirty="0" smtClean="0"/>
          </a:p>
          <a:p>
            <a:pPr lvl="1">
              <a:lnSpc>
                <a:spcPct val="83000"/>
              </a:lnSpc>
            </a:pPr>
            <a:r>
              <a:rPr lang="en-GB" dirty="0" smtClean="0"/>
              <a:t>Performance</a:t>
            </a:r>
            <a:r>
              <a:rPr lang="en-GB" dirty="0"/>
              <a:t>, availability, reliability, scalability</a:t>
            </a:r>
          </a:p>
          <a:p>
            <a:pPr>
              <a:lnSpc>
                <a:spcPct val="83000"/>
              </a:lnSpc>
            </a:pPr>
            <a:r>
              <a:rPr lang="en-GB" dirty="0"/>
              <a:t>Typical</a:t>
            </a:r>
            <a:r>
              <a:rPr lang="en-GB" dirty="0" smtClean="0"/>
              <a:t> architecture</a:t>
            </a:r>
          </a:p>
          <a:p>
            <a:pPr lvl="1">
              <a:lnSpc>
                <a:spcPct val="83000"/>
              </a:lnSpc>
            </a:pPr>
            <a:r>
              <a:rPr lang="en-GB" dirty="0"/>
              <a:t>E</a:t>
            </a:r>
            <a:r>
              <a:rPr lang="en-GB" dirty="0" smtClean="0"/>
              <a:t>xploits </a:t>
            </a:r>
            <a:r>
              <a:rPr lang="en-GB" dirty="0"/>
              <a:t>plug-in file system architecture</a:t>
            </a:r>
            <a:endParaRPr lang="en-GB" dirty="0" smtClean="0"/>
          </a:p>
          <a:p>
            <a:pPr lvl="1">
              <a:lnSpc>
                <a:spcPct val="83000"/>
              </a:lnSpc>
            </a:pPr>
            <a:r>
              <a:rPr lang="en-GB" dirty="0"/>
              <a:t>C</a:t>
            </a:r>
            <a:r>
              <a:rPr lang="en-GB" dirty="0" smtClean="0"/>
              <a:t>lient</a:t>
            </a:r>
            <a:r>
              <a:rPr lang="en-GB" dirty="0"/>
              <a:t>-side file system </a:t>
            </a:r>
            <a:r>
              <a:rPr lang="en-GB" dirty="0" smtClean="0"/>
              <a:t>is </a:t>
            </a:r>
            <a:r>
              <a:rPr lang="en-GB" dirty="0"/>
              <a:t>a local proxy</a:t>
            </a:r>
            <a:endParaRPr lang="en-GB" dirty="0" smtClean="0"/>
          </a:p>
          <a:p>
            <a:pPr lvl="1">
              <a:lnSpc>
                <a:spcPct val="83000"/>
              </a:lnSpc>
            </a:pPr>
            <a:r>
              <a:rPr lang="en-GB" dirty="0"/>
              <a:t>T</a:t>
            </a:r>
            <a:r>
              <a:rPr lang="en-GB" dirty="0" smtClean="0"/>
              <a:t>ranslates </a:t>
            </a:r>
            <a:r>
              <a:rPr lang="en-GB" dirty="0"/>
              <a:t>file operations into network requests</a:t>
            </a:r>
            <a:endParaRPr lang="en-GB" dirty="0" smtClean="0"/>
          </a:p>
          <a:p>
            <a:pPr lvl="1">
              <a:lnSpc>
                <a:spcPct val="83000"/>
              </a:lnSpc>
            </a:pPr>
            <a:r>
              <a:rPr lang="en-GB" dirty="0"/>
              <a:t>S</a:t>
            </a:r>
            <a:r>
              <a:rPr lang="en-GB" dirty="0" smtClean="0"/>
              <a:t>erver</a:t>
            </a:r>
            <a:r>
              <a:rPr lang="en-GB" dirty="0"/>
              <a:t>-side daemon receives/process requests</a:t>
            </a:r>
            <a:endParaRPr lang="en-GB" dirty="0" smtClean="0"/>
          </a:p>
          <a:p>
            <a:pPr lvl="1">
              <a:lnSpc>
                <a:spcPct val="83000"/>
              </a:lnSpc>
            </a:pPr>
            <a:r>
              <a:rPr lang="en-GB" dirty="0"/>
              <a:t>T</a:t>
            </a:r>
            <a:r>
              <a:rPr lang="en-GB" dirty="0" smtClean="0"/>
              <a:t>ranslates </a:t>
            </a:r>
            <a:r>
              <a:rPr lang="en-GB" dirty="0"/>
              <a:t>them into real file system operations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905001" y="526013"/>
            <a:ext cx="5270500" cy="71858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AutoShape 2"/>
          <p:cNvSpPr>
            <a:spLocks noChangeArrowheads="1"/>
          </p:cNvSpPr>
          <p:nvPr/>
        </p:nvSpPr>
        <p:spPr bwMode="auto">
          <a:xfrm>
            <a:off x="563040" y="4550878"/>
            <a:ext cx="552960" cy="47093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endParaRPr lang="en-US" sz="1100" dirty="0">
              <a:latin typeface="Arial" charset="0"/>
              <a:cs typeface="Arial" charset="0"/>
            </a:endParaRPr>
          </a:p>
        </p:txBody>
      </p:sp>
      <p:sp>
        <p:nvSpPr>
          <p:cNvPr id="184323" name="AutoShape 3"/>
          <p:cNvSpPr>
            <a:spLocks noChangeArrowheads="1"/>
          </p:cNvSpPr>
          <p:nvPr/>
        </p:nvSpPr>
        <p:spPr bwMode="auto">
          <a:xfrm>
            <a:off x="492480" y="4618565"/>
            <a:ext cx="554400" cy="470929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endParaRPr lang="en-US" sz="1100" dirty="0">
              <a:latin typeface="Arial" charset="0"/>
              <a:cs typeface="Arial" charset="0"/>
            </a:endParaRPr>
          </a:p>
        </p:txBody>
      </p:sp>
      <p:sp>
        <p:nvSpPr>
          <p:cNvPr id="184324" name="Rectangle 4"/>
          <p:cNvSpPr>
            <a:spLocks noGrp="1" noChangeArrowheads="1"/>
          </p:cNvSpPr>
          <p:nvPr>
            <p:ph type="title"/>
          </p:nvPr>
        </p:nvSpPr>
        <p:spPr>
          <a:xfrm>
            <a:off x="355680" y="278740"/>
            <a:ext cx="8432640" cy="763280"/>
          </a:xfrm>
        </p:spPr>
        <p:txBody>
          <a:bodyPr/>
          <a:lstStyle/>
          <a:p>
            <a:r>
              <a:rPr lang="en-US" dirty="0"/>
              <a:t>Remote File Access Architecture</a:t>
            </a:r>
          </a:p>
        </p:txBody>
      </p:sp>
      <p:sp>
        <p:nvSpPr>
          <p:cNvPr id="184325" name="Rectangle 5"/>
          <p:cNvSpPr>
            <a:spLocks noChangeArrowheads="1"/>
          </p:cNvSpPr>
          <p:nvPr/>
        </p:nvSpPr>
        <p:spPr bwMode="auto">
          <a:xfrm>
            <a:off x="563040" y="1785788"/>
            <a:ext cx="3663360" cy="345636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  <a:cs typeface="Arial" charset="0"/>
              </a:rPr>
              <a:t>system calls</a:t>
            </a:r>
            <a:endParaRPr lang="en-US" sz="1100" dirty="0">
              <a:cs typeface="Arial" charset="0"/>
            </a:endParaRPr>
          </a:p>
        </p:txBody>
      </p:sp>
      <p:sp>
        <p:nvSpPr>
          <p:cNvPr id="184326" name="Rectangle 6"/>
          <p:cNvSpPr>
            <a:spLocks noChangeArrowheads="1"/>
          </p:cNvSpPr>
          <p:nvPr/>
        </p:nvSpPr>
        <p:spPr bwMode="auto">
          <a:xfrm rot="5400000">
            <a:off x="1561639" y="3275641"/>
            <a:ext cx="803604" cy="31248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  <a:cs typeface="Arial" charset="0"/>
              </a:rPr>
              <a:t>UNIX FS</a:t>
            </a:r>
          </a:p>
        </p:txBody>
      </p:sp>
      <p:sp>
        <p:nvSpPr>
          <p:cNvPr id="184327" name="Rectangle 7"/>
          <p:cNvSpPr>
            <a:spLocks noChangeArrowheads="1"/>
          </p:cNvSpPr>
          <p:nvPr/>
        </p:nvSpPr>
        <p:spPr bwMode="auto">
          <a:xfrm rot="5400000">
            <a:off x="1113798" y="3275641"/>
            <a:ext cx="803604" cy="31248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  <a:cs typeface="Arial" charset="0"/>
              </a:rPr>
              <a:t>DOS FS</a:t>
            </a:r>
          </a:p>
        </p:txBody>
      </p:sp>
      <p:sp>
        <p:nvSpPr>
          <p:cNvPr id="184328" name="Rectangle 8"/>
          <p:cNvSpPr>
            <a:spLocks noChangeArrowheads="1"/>
          </p:cNvSpPr>
          <p:nvPr/>
        </p:nvSpPr>
        <p:spPr bwMode="auto">
          <a:xfrm rot="5400000">
            <a:off x="663079" y="3275641"/>
            <a:ext cx="803604" cy="31248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  <a:cs typeface="Arial" charset="0"/>
              </a:rPr>
              <a:t>CD FS</a:t>
            </a:r>
          </a:p>
        </p:txBody>
      </p:sp>
      <p:sp>
        <p:nvSpPr>
          <p:cNvPr id="184329" name="Rectangle 9"/>
          <p:cNvSpPr>
            <a:spLocks noChangeArrowheads="1"/>
          </p:cNvSpPr>
          <p:nvPr/>
        </p:nvSpPr>
        <p:spPr bwMode="auto">
          <a:xfrm>
            <a:off x="493920" y="4018022"/>
            <a:ext cx="2488320" cy="325474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  <a:cs typeface="Arial" charset="0"/>
              </a:rPr>
              <a:t>block I/O</a:t>
            </a:r>
            <a:endParaRPr lang="en-US" sz="1100" dirty="0">
              <a:cs typeface="Arial" charset="0"/>
            </a:endParaRPr>
          </a:p>
        </p:txBody>
      </p:sp>
      <p:sp>
        <p:nvSpPr>
          <p:cNvPr id="184330" name="AutoShape 10"/>
          <p:cNvSpPr>
            <a:spLocks noChangeArrowheads="1"/>
          </p:cNvSpPr>
          <p:nvPr/>
        </p:nvSpPr>
        <p:spPr bwMode="auto">
          <a:xfrm>
            <a:off x="424800" y="4686252"/>
            <a:ext cx="552960" cy="47093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  <a:cs typeface="Arial" charset="0"/>
              </a:rPr>
              <a:t>CD</a:t>
            </a:r>
          </a:p>
          <a:p>
            <a:pPr algn="ctr"/>
            <a:r>
              <a:rPr lang="en-US" sz="1100" dirty="0">
                <a:latin typeface="Arial" charset="0"/>
                <a:cs typeface="Arial" charset="0"/>
              </a:rPr>
              <a:t>drivers</a:t>
            </a:r>
          </a:p>
        </p:txBody>
      </p:sp>
      <p:sp>
        <p:nvSpPr>
          <p:cNvPr id="184331" name="Line 11"/>
          <p:cNvSpPr>
            <a:spLocks noChangeShapeType="1"/>
          </p:cNvSpPr>
          <p:nvPr/>
        </p:nvSpPr>
        <p:spPr bwMode="auto">
          <a:xfrm>
            <a:off x="1046881" y="3829363"/>
            <a:ext cx="1440" cy="20306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84332" name="Line 12"/>
          <p:cNvSpPr>
            <a:spLocks noChangeShapeType="1"/>
          </p:cNvSpPr>
          <p:nvPr/>
        </p:nvSpPr>
        <p:spPr bwMode="auto">
          <a:xfrm>
            <a:off x="1519201" y="3829363"/>
            <a:ext cx="1440" cy="20306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84333" name="Line 13"/>
          <p:cNvSpPr>
            <a:spLocks noChangeShapeType="1"/>
          </p:cNvSpPr>
          <p:nvPr/>
        </p:nvSpPr>
        <p:spPr bwMode="auto">
          <a:xfrm>
            <a:off x="1944000" y="3819281"/>
            <a:ext cx="1440" cy="203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84334" name="Line 14"/>
          <p:cNvSpPr>
            <a:spLocks noChangeShapeType="1"/>
          </p:cNvSpPr>
          <p:nvPr/>
        </p:nvSpPr>
        <p:spPr bwMode="auto">
          <a:xfrm flipH="1">
            <a:off x="774720" y="4343496"/>
            <a:ext cx="2880" cy="27650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84336" name="Rectangle 16"/>
          <p:cNvSpPr>
            <a:spLocks noChangeArrowheads="1"/>
          </p:cNvSpPr>
          <p:nvPr/>
        </p:nvSpPr>
        <p:spPr bwMode="auto">
          <a:xfrm rot="5400000">
            <a:off x="2012358" y="3275641"/>
            <a:ext cx="803604" cy="31248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  <a:cs typeface="Arial" charset="0"/>
              </a:rPr>
              <a:t>remote FS</a:t>
            </a:r>
          </a:p>
        </p:txBody>
      </p:sp>
      <p:sp>
        <p:nvSpPr>
          <p:cNvPr id="184338" name="Rectangle 18"/>
          <p:cNvSpPr>
            <a:spLocks noChangeArrowheads="1"/>
          </p:cNvSpPr>
          <p:nvPr/>
        </p:nvSpPr>
        <p:spPr bwMode="auto">
          <a:xfrm>
            <a:off x="563040" y="2615315"/>
            <a:ext cx="2419200" cy="347077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virtual file system integration layer</a:t>
            </a:r>
          </a:p>
        </p:txBody>
      </p:sp>
      <p:sp>
        <p:nvSpPr>
          <p:cNvPr id="184339" name="Rectangle 19"/>
          <p:cNvSpPr>
            <a:spLocks noChangeArrowheads="1"/>
          </p:cNvSpPr>
          <p:nvPr/>
        </p:nvSpPr>
        <p:spPr bwMode="auto">
          <a:xfrm>
            <a:off x="563040" y="2960951"/>
            <a:ext cx="276480" cy="413324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84340" name="Rectangle 20"/>
          <p:cNvSpPr>
            <a:spLocks noChangeArrowheads="1"/>
          </p:cNvSpPr>
          <p:nvPr/>
        </p:nvSpPr>
        <p:spPr bwMode="auto">
          <a:xfrm>
            <a:off x="2705761" y="2960951"/>
            <a:ext cx="277920" cy="413324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84341" name="Rectangle 21"/>
          <p:cNvSpPr>
            <a:spLocks noChangeArrowheads="1"/>
          </p:cNvSpPr>
          <p:nvPr/>
        </p:nvSpPr>
        <p:spPr bwMode="auto">
          <a:xfrm>
            <a:off x="563040" y="2200551"/>
            <a:ext cx="829440" cy="345636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file</a:t>
            </a:r>
          </a:p>
          <a:p>
            <a:pPr algn="ctr"/>
            <a:r>
              <a:rPr lang="en-US" sz="1100" dirty="0">
                <a:latin typeface="Arial" charset="0"/>
              </a:rPr>
              <a:t>operations</a:t>
            </a:r>
          </a:p>
        </p:txBody>
      </p:sp>
      <p:sp>
        <p:nvSpPr>
          <p:cNvPr id="184342" name="Rectangle 22"/>
          <p:cNvSpPr>
            <a:spLocks noChangeArrowheads="1"/>
          </p:cNvSpPr>
          <p:nvPr/>
        </p:nvSpPr>
        <p:spPr bwMode="auto">
          <a:xfrm>
            <a:off x="1530720" y="2200551"/>
            <a:ext cx="1036800" cy="345636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directory</a:t>
            </a:r>
          </a:p>
          <a:p>
            <a:pPr algn="ctr"/>
            <a:r>
              <a:rPr lang="en-US" sz="1100" dirty="0">
                <a:latin typeface="Arial" charset="0"/>
              </a:rPr>
              <a:t>operations</a:t>
            </a:r>
          </a:p>
        </p:txBody>
      </p:sp>
      <p:sp>
        <p:nvSpPr>
          <p:cNvPr id="184343" name="Rectangle 23"/>
          <p:cNvSpPr>
            <a:spLocks noChangeArrowheads="1"/>
          </p:cNvSpPr>
          <p:nvPr/>
        </p:nvSpPr>
        <p:spPr bwMode="auto">
          <a:xfrm>
            <a:off x="2705760" y="2200551"/>
            <a:ext cx="1520640" cy="345636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file</a:t>
            </a:r>
          </a:p>
          <a:p>
            <a:pPr algn="ctr"/>
            <a:r>
              <a:rPr lang="en-US" sz="1100" dirty="0">
                <a:latin typeface="Arial" charset="0"/>
              </a:rPr>
              <a:t>I/O</a:t>
            </a:r>
          </a:p>
        </p:txBody>
      </p:sp>
      <p:sp>
        <p:nvSpPr>
          <p:cNvPr id="184344" name="Rectangle 24"/>
          <p:cNvSpPr>
            <a:spLocks noChangeArrowheads="1"/>
          </p:cNvSpPr>
          <p:nvPr/>
        </p:nvSpPr>
        <p:spPr bwMode="auto">
          <a:xfrm>
            <a:off x="3450240" y="2615315"/>
            <a:ext cx="483840" cy="553018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socket</a:t>
            </a:r>
          </a:p>
          <a:p>
            <a:pPr algn="ctr"/>
            <a:r>
              <a:rPr lang="en-US" sz="1100" dirty="0">
                <a:latin typeface="Arial" charset="0"/>
              </a:rPr>
              <a:t>I/O</a:t>
            </a:r>
          </a:p>
        </p:txBody>
      </p:sp>
      <p:sp>
        <p:nvSpPr>
          <p:cNvPr id="184345" name="AutoShape 25"/>
          <p:cNvSpPr>
            <a:spLocks noChangeArrowheads="1"/>
          </p:cNvSpPr>
          <p:nvPr/>
        </p:nvSpPr>
        <p:spPr bwMode="auto">
          <a:xfrm>
            <a:off x="1323360" y="4550878"/>
            <a:ext cx="552960" cy="47093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endParaRPr lang="en-US" sz="1100" dirty="0">
              <a:latin typeface="Arial" charset="0"/>
              <a:cs typeface="Arial" charset="0"/>
            </a:endParaRPr>
          </a:p>
        </p:txBody>
      </p:sp>
      <p:sp>
        <p:nvSpPr>
          <p:cNvPr id="184346" name="AutoShape 26"/>
          <p:cNvSpPr>
            <a:spLocks noChangeArrowheads="1"/>
          </p:cNvSpPr>
          <p:nvPr/>
        </p:nvSpPr>
        <p:spPr bwMode="auto">
          <a:xfrm>
            <a:off x="1252800" y="4618565"/>
            <a:ext cx="554400" cy="470929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endParaRPr lang="en-US" sz="1100" dirty="0">
              <a:latin typeface="Arial" charset="0"/>
              <a:cs typeface="Arial" charset="0"/>
            </a:endParaRPr>
          </a:p>
        </p:txBody>
      </p:sp>
      <p:sp>
        <p:nvSpPr>
          <p:cNvPr id="184347" name="AutoShape 27"/>
          <p:cNvSpPr>
            <a:spLocks noChangeArrowheads="1"/>
          </p:cNvSpPr>
          <p:nvPr/>
        </p:nvSpPr>
        <p:spPr bwMode="auto">
          <a:xfrm>
            <a:off x="1185120" y="4686252"/>
            <a:ext cx="552960" cy="47093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  <a:cs typeface="Arial" charset="0"/>
              </a:rPr>
              <a:t>disk</a:t>
            </a:r>
          </a:p>
          <a:p>
            <a:pPr algn="ctr"/>
            <a:r>
              <a:rPr lang="en-US" sz="1100" dirty="0">
                <a:latin typeface="Arial" charset="0"/>
                <a:cs typeface="Arial" charset="0"/>
              </a:rPr>
              <a:t>drivers</a:t>
            </a:r>
          </a:p>
        </p:txBody>
      </p:sp>
      <p:sp>
        <p:nvSpPr>
          <p:cNvPr id="184348" name="Line 28"/>
          <p:cNvSpPr>
            <a:spLocks noChangeShapeType="1"/>
          </p:cNvSpPr>
          <p:nvPr/>
        </p:nvSpPr>
        <p:spPr bwMode="auto">
          <a:xfrm flipH="1">
            <a:off x="1527841" y="4343496"/>
            <a:ext cx="2880" cy="27650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84350" name="AutoShape 30"/>
          <p:cNvSpPr>
            <a:spLocks noChangeArrowheads="1"/>
          </p:cNvSpPr>
          <p:nvPr/>
        </p:nvSpPr>
        <p:spPr bwMode="auto">
          <a:xfrm>
            <a:off x="3421440" y="4617125"/>
            <a:ext cx="552960" cy="47093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  <a:cs typeface="Arial" charset="0"/>
              </a:rPr>
              <a:t>NIC</a:t>
            </a:r>
          </a:p>
          <a:p>
            <a:pPr algn="ctr"/>
            <a:r>
              <a:rPr lang="en-US" sz="1100" dirty="0">
                <a:latin typeface="Arial" charset="0"/>
                <a:cs typeface="Arial" charset="0"/>
              </a:rPr>
              <a:t>driver</a:t>
            </a:r>
          </a:p>
        </p:txBody>
      </p:sp>
      <p:sp>
        <p:nvSpPr>
          <p:cNvPr id="184351" name="Rectangle 31"/>
          <p:cNvSpPr>
            <a:spLocks noChangeArrowheads="1"/>
          </p:cNvSpPr>
          <p:nvPr/>
        </p:nvSpPr>
        <p:spPr bwMode="auto">
          <a:xfrm>
            <a:off x="3189600" y="3221619"/>
            <a:ext cx="483840" cy="345636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UDP</a:t>
            </a:r>
          </a:p>
        </p:txBody>
      </p:sp>
      <p:sp>
        <p:nvSpPr>
          <p:cNvPr id="184352" name="Rectangle 32"/>
          <p:cNvSpPr>
            <a:spLocks noChangeArrowheads="1"/>
          </p:cNvSpPr>
          <p:nvPr/>
        </p:nvSpPr>
        <p:spPr bwMode="auto">
          <a:xfrm>
            <a:off x="3450240" y="3636382"/>
            <a:ext cx="483840" cy="345636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IP</a:t>
            </a:r>
          </a:p>
        </p:txBody>
      </p:sp>
      <p:sp>
        <p:nvSpPr>
          <p:cNvPr id="184353" name="Rectangle 33"/>
          <p:cNvSpPr>
            <a:spLocks noChangeArrowheads="1"/>
          </p:cNvSpPr>
          <p:nvPr/>
        </p:nvSpPr>
        <p:spPr bwMode="auto">
          <a:xfrm>
            <a:off x="3450240" y="4051146"/>
            <a:ext cx="483840" cy="345636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MAC</a:t>
            </a:r>
          </a:p>
          <a:p>
            <a:pPr algn="ctr"/>
            <a:r>
              <a:rPr lang="en-US" sz="1100" dirty="0">
                <a:latin typeface="Arial" charset="0"/>
              </a:rPr>
              <a:t>driver</a:t>
            </a:r>
          </a:p>
        </p:txBody>
      </p:sp>
      <p:sp>
        <p:nvSpPr>
          <p:cNvPr id="184361" name="AutoShape 41"/>
          <p:cNvSpPr>
            <a:spLocks noChangeArrowheads="1"/>
          </p:cNvSpPr>
          <p:nvPr/>
        </p:nvSpPr>
        <p:spPr bwMode="auto">
          <a:xfrm>
            <a:off x="6760800" y="5455293"/>
            <a:ext cx="1105920" cy="553018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84362" name="Text Box 42"/>
          <p:cNvSpPr txBox="1">
            <a:spLocks noChangeArrowheads="1"/>
          </p:cNvSpPr>
          <p:nvPr/>
        </p:nvSpPr>
        <p:spPr bwMode="auto">
          <a:xfrm>
            <a:off x="1392480" y="1147801"/>
            <a:ext cx="1728000" cy="360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945" tIns="41473" rIns="82945" bIns="41473">
            <a:spAutoFit/>
          </a:bodyPr>
          <a:lstStyle/>
          <a:p>
            <a:pPr algn="ctr" defTabSz="828013">
              <a:spcBef>
                <a:spcPct val="50000"/>
              </a:spcBef>
            </a:pPr>
            <a:r>
              <a:rPr lang="en-US" dirty="0">
                <a:latin typeface="Times New Roman"/>
                <a:cs typeface="Times New Roman"/>
              </a:rPr>
              <a:t>client</a:t>
            </a:r>
          </a:p>
        </p:txBody>
      </p:sp>
      <p:sp>
        <p:nvSpPr>
          <p:cNvPr id="184363" name="Text Box 43"/>
          <p:cNvSpPr txBox="1">
            <a:spLocks noChangeArrowheads="1"/>
          </p:cNvSpPr>
          <p:nvPr/>
        </p:nvSpPr>
        <p:spPr bwMode="auto">
          <a:xfrm>
            <a:off x="5677920" y="1147801"/>
            <a:ext cx="1728000" cy="360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945" tIns="41473" rIns="82945" bIns="41473">
            <a:spAutoFit/>
          </a:bodyPr>
          <a:lstStyle/>
          <a:p>
            <a:pPr algn="ctr" defTabSz="828013">
              <a:spcBef>
                <a:spcPct val="50000"/>
              </a:spcBef>
            </a:pPr>
            <a:r>
              <a:rPr lang="en-US" dirty="0">
                <a:latin typeface="Times New Roman"/>
                <a:cs typeface="Times New Roman"/>
              </a:rPr>
              <a:t>server</a:t>
            </a:r>
          </a:p>
        </p:txBody>
      </p:sp>
      <p:cxnSp>
        <p:nvCxnSpPr>
          <p:cNvPr id="184364" name="AutoShape 44"/>
          <p:cNvCxnSpPr>
            <a:cxnSpLocks noChangeShapeType="1"/>
            <a:stCxn id="184336" idx="0"/>
            <a:endCxn id="184344" idx="1"/>
          </p:cNvCxnSpPr>
          <p:nvPr/>
        </p:nvCxnSpPr>
        <p:spPr bwMode="auto">
          <a:xfrm flipV="1">
            <a:off x="2571840" y="2891824"/>
            <a:ext cx="878400" cy="541497"/>
          </a:xfrm>
          <a:prstGeom prst="bentConnector3">
            <a:avLst>
              <a:gd name="adj1" fmla="val 5835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84365" name="AutoShape 45"/>
          <p:cNvCxnSpPr>
            <a:cxnSpLocks noChangeShapeType="1"/>
            <a:stCxn id="184344" idx="2"/>
            <a:endCxn id="184350" idx="0"/>
          </p:cNvCxnSpPr>
          <p:nvPr/>
        </p:nvCxnSpPr>
        <p:spPr bwMode="auto">
          <a:xfrm>
            <a:off x="3692160" y="3168333"/>
            <a:ext cx="5760" cy="144879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84367" name="AutoShape 47"/>
          <p:cNvCxnSpPr>
            <a:cxnSpLocks noChangeShapeType="1"/>
            <a:stCxn id="184350" idx="2"/>
            <a:endCxn id="184402" idx="2"/>
          </p:cNvCxnSpPr>
          <p:nvPr/>
        </p:nvCxnSpPr>
        <p:spPr bwMode="auto">
          <a:xfrm rot="5400000" flipH="1" flipV="1">
            <a:off x="4804559" y="3965574"/>
            <a:ext cx="15842" cy="2229120"/>
          </a:xfrm>
          <a:prstGeom prst="curvedConnector3">
            <a:avLst>
              <a:gd name="adj1" fmla="val -365454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84372" name="Rectangle 52"/>
          <p:cNvSpPr>
            <a:spLocks noChangeArrowheads="1"/>
          </p:cNvSpPr>
          <p:nvPr/>
        </p:nvSpPr>
        <p:spPr bwMode="auto">
          <a:xfrm>
            <a:off x="3723840" y="3221619"/>
            <a:ext cx="483840" cy="345636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TCP</a:t>
            </a:r>
          </a:p>
        </p:txBody>
      </p:sp>
      <p:sp>
        <p:nvSpPr>
          <p:cNvPr id="184374" name="AutoShape 54"/>
          <p:cNvSpPr>
            <a:spLocks noChangeArrowheads="1"/>
          </p:cNvSpPr>
          <p:nvPr/>
        </p:nvSpPr>
        <p:spPr bwMode="auto">
          <a:xfrm>
            <a:off x="2240640" y="4535037"/>
            <a:ext cx="552960" cy="470929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endParaRPr lang="en-US" sz="1100" dirty="0">
              <a:latin typeface="Arial" charset="0"/>
              <a:cs typeface="Arial" charset="0"/>
            </a:endParaRPr>
          </a:p>
        </p:txBody>
      </p:sp>
      <p:sp>
        <p:nvSpPr>
          <p:cNvPr id="184375" name="AutoShape 55"/>
          <p:cNvSpPr>
            <a:spLocks noChangeArrowheads="1"/>
          </p:cNvSpPr>
          <p:nvPr/>
        </p:nvSpPr>
        <p:spPr bwMode="auto">
          <a:xfrm>
            <a:off x="2170081" y="4602724"/>
            <a:ext cx="554400" cy="47093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endParaRPr lang="en-US" sz="1100" dirty="0">
              <a:latin typeface="Arial" charset="0"/>
              <a:cs typeface="Arial" charset="0"/>
            </a:endParaRPr>
          </a:p>
        </p:txBody>
      </p:sp>
      <p:sp>
        <p:nvSpPr>
          <p:cNvPr id="184376" name="AutoShape 56"/>
          <p:cNvSpPr>
            <a:spLocks noChangeArrowheads="1"/>
          </p:cNvSpPr>
          <p:nvPr/>
        </p:nvSpPr>
        <p:spPr bwMode="auto">
          <a:xfrm>
            <a:off x="2102400" y="4670411"/>
            <a:ext cx="552960" cy="470929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  <a:cs typeface="Arial" charset="0"/>
              </a:rPr>
              <a:t>flash</a:t>
            </a:r>
          </a:p>
          <a:p>
            <a:pPr algn="ctr"/>
            <a:r>
              <a:rPr lang="en-US" sz="1100" dirty="0">
                <a:latin typeface="Arial" charset="0"/>
                <a:cs typeface="Arial" charset="0"/>
              </a:rPr>
              <a:t>drivers</a:t>
            </a:r>
          </a:p>
        </p:txBody>
      </p:sp>
      <p:sp>
        <p:nvSpPr>
          <p:cNvPr id="184371" name="Line 51"/>
          <p:cNvSpPr>
            <a:spLocks noChangeShapeType="1"/>
          </p:cNvSpPr>
          <p:nvPr/>
        </p:nvSpPr>
        <p:spPr bwMode="auto">
          <a:xfrm flipH="1">
            <a:off x="2429281" y="4337735"/>
            <a:ext cx="2880" cy="27650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84383" name="Rectangle 63"/>
          <p:cNvSpPr>
            <a:spLocks noChangeArrowheads="1"/>
          </p:cNvSpPr>
          <p:nvPr/>
        </p:nvSpPr>
        <p:spPr bwMode="auto">
          <a:xfrm>
            <a:off x="6680160" y="4051146"/>
            <a:ext cx="1244160" cy="325474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  <a:cs typeface="Arial" charset="0"/>
              </a:rPr>
              <a:t>block I/O</a:t>
            </a:r>
            <a:endParaRPr lang="en-US" sz="1100" dirty="0">
              <a:cs typeface="Arial" charset="0"/>
            </a:endParaRPr>
          </a:p>
        </p:txBody>
      </p:sp>
      <p:sp>
        <p:nvSpPr>
          <p:cNvPr id="184389" name="Rectangle 69"/>
          <p:cNvSpPr>
            <a:spLocks noChangeArrowheads="1"/>
          </p:cNvSpPr>
          <p:nvPr/>
        </p:nvSpPr>
        <p:spPr bwMode="auto">
          <a:xfrm rot="5400000">
            <a:off x="6893958" y="3259800"/>
            <a:ext cx="803604" cy="31248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  <a:cs typeface="Arial" charset="0"/>
              </a:rPr>
              <a:t>EXT3 FS</a:t>
            </a:r>
          </a:p>
        </p:txBody>
      </p:sp>
      <p:sp>
        <p:nvSpPr>
          <p:cNvPr id="184391" name="Rectangle 71"/>
          <p:cNvSpPr>
            <a:spLocks noChangeArrowheads="1"/>
          </p:cNvSpPr>
          <p:nvPr/>
        </p:nvSpPr>
        <p:spPr bwMode="auto">
          <a:xfrm>
            <a:off x="6644160" y="2599474"/>
            <a:ext cx="1313280" cy="347076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endParaRPr lang="en-US" sz="1100" dirty="0">
              <a:latin typeface="Arial" charset="0"/>
            </a:endParaRPr>
          </a:p>
        </p:txBody>
      </p:sp>
      <p:sp>
        <p:nvSpPr>
          <p:cNvPr id="184392" name="Rectangle 72"/>
          <p:cNvSpPr>
            <a:spLocks noChangeArrowheads="1"/>
          </p:cNvSpPr>
          <p:nvPr/>
        </p:nvSpPr>
        <p:spPr bwMode="auto">
          <a:xfrm>
            <a:off x="6644160" y="2945110"/>
            <a:ext cx="276480" cy="413323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84393" name="Rectangle 73"/>
          <p:cNvSpPr>
            <a:spLocks noChangeArrowheads="1"/>
          </p:cNvSpPr>
          <p:nvPr/>
        </p:nvSpPr>
        <p:spPr bwMode="auto">
          <a:xfrm>
            <a:off x="7680960" y="2945110"/>
            <a:ext cx="277920" cy="413323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84397" name="Rectangle 77"/>
          <p:cNvSpPr>
            <a:spLocks noChangeArrowheads="1"/>
          </p:cNvSpPr>
          <p:nvPr/>
        </p:nvSpPr>
        <p:spPr bwMode="auto">
          <a:xfrm>
            <a:off x="5679360" y="2599473"/>
            <a:ext cx="483840" cy="553018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socket</a:t>
            </a:r>
          </a:p>
          <a:p>
            <a:pPr algn="ctr"/>
            <a:r>
              <a:rPr lang="en-US" sz="1100" dirty="0">
                <a:latin typeface="Arial" charset="0"/>
              </a:rPr>
              <a:t>I/O</a:t>
            </a:r>
          </a:p>
        </p:txBody>
      </p:sp>
      <p:sp>
        <p:nvSpPr>
          <p:cNvPr id="184400" name="AutoShape 80"/>
          <p:cNvSpPr>
            <a:spLocks noChangeArrowheads="1"/>
          </p:cNvSpPr>
          <p:nvPr/>
        </p:nvSpPr>
        <p:spPr bwMode="auto">
          <a:xfrm>
            <a:off x="7037280" y="4673291"/>
            <a:ext cx="552960" cy="470929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  <a:cs typeface="Arial" charset="0"/>
              </a:rPr>
              <a:t>disk</a:t>
            </a:r>
          </a:p>
          <a:p>
            <a:pPr algn="ctr"/>
            <a:r>
              <a:rPr lang="en-US" sz="1100" dirty="0">
                <a:latin typeface="Arial" charset="0"/>
                <a:cs typeface="Arial" charset="0"/>
              </a:rPr>
              <a:t>driver</a:t>
            </a:r>
          </a:p>
        </p:txBody>
      </p:sp>
      <p:sp>
        <p:nvSpPr>
          <p:cNvPr id="184402" name="AutoShape 82"/>
          <p:cNvSpPr>
            <a:spLocks noChangeArrowheads="1"/>
          </p:cNvSpPr>
          <p:nvPr/>
        </p:nvSpPr>
        <p:spPr bwMode="auto">
          <a:xfrm>
            <a:off x="5650560" y="4601284"/>
            <a:ext cx="552960" cy="470929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  <a:cs typeface="Arial" charset="0"/>
              </a:rPr>
              <a:t>NIC</a:t>
            </a:r>
          </a:p>
          <a:p>
            <a:pPr algn="ctr"/>
            <a:r>
              <a:rPr lang="en-US" sz="1100" dirty="0">
                <a:latin typeface="Arial" charset="0"/>
                <a:cs typeface="Arial" charset="0"/>
              </a:rPr>
              <a:t>driver</a:t>
            </a:r>
          </a:p>
        </p:txBody>
      </p:sp>
      <p:sp>
        <p:nvSpPr>
          <p:cNvPr id="184403" name="Rectangle 83"/>
          <p:cNvSpPr>
            <a:spLocks noChangeArrowheads="1"/>
          </p:cNvSpPr>
          <p:nvPr/>
        </p:nvSpPr>
        <p:spPr bwMode="auto">
          <a:xfrm>
            <a:off x="5418720" y="3205777"/>
            <a:ext cx="483840" cy="345636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UDP</a:t>
            </a:r>
          </a:p>
        </p:txBody>
      </p:sp>
      <p:sp>
        <p:nvSpPr>
          <p:cNvPr id="184404" name="Rectangle 84"/>
          <p:cNvSpPr>
            <a:spLocks noChangeArrowheads="1"/>
          </p:cNvSpPr>
          <p:nvPr/>
        </p:nvSpPr>
        <p:spPr bwMode="auto">
          <a:xfrm>
            <a:off x="5679360" y="3620540"/>
            <a:ext cx="483840" cy="345636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IP</a:t>
            </a:r>
          </a:p>
        </p:txBody>
      </p:sp>
      <p:sp>
        <p:nvSpPr>
          <p:cNvPr id="184405" name="Rectangle 85"/>
          <p:cNvSpPr>
            <a:spLocks noChangeArrowheads="1"/>
          </p:cNvSpPr>
          <p:nvPr/>
        </p:nvSpPr>
        <p:spPr bwMode="auto">
          <a:xfrm>
            <a:off x="5679360" y="4035304"/>
            <a:ext cx="483840" cy="345636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MAC</a:t>
            </a:r>
          </a:p>
          <a:p>
            <a:pPr algn="ctr"/>
            <a:r>
              <a:rPr lang="en-US" sz="1100" dirty="0">
                <a:latin typeface="Arial" charset="0"/>
              </a:rPr>
              <a:t>driver</a:t>
            </a:r>
          </a:p>
        </p:txBody>
      </p:sp>
      <p:cxnSp>
        <p:nvCxnSpPr>
          <p:cNvPr id="184406" name="AutoShape 86"/>
          <p:cNvCxnSpPr>
            <a:cxnSpLocks noChangeShapeType="1"/>
            <a:stCxn id="184397" idx="0"/>
            <a:endCxn id="184413" idx="1"/>
          </p:cNvCxnSpPr>
          <p:nvPr/>
        </p:nvCxnSpPr>
        <p:spPr bwMode="auto">
          <a:xfrm rot="16200000">
            <a:off x="6092620" y="2047933"/>
            <a:ext cx="380200" cy="72288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84407" name="AutoShape 87"/>
          <p:cNvCxnSpPr>
            <a:cxnSpLocks noChangeShapeType="1"/>
            <a:stCxn id="184402" idx="0"/>
            <a:endCxn id="184397" idx="2"/>
          </p:cNvCxnSpPr>
          <p:nvPr/>
        </p:nvCxnSpPr>
        <p:spPr bwMode="auto">
          <a:xfrm flipH="1" flipV="1">
            <a:off x="5921280" y="3152492"/>
            <a:ext cx="5760" cy="144879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84408" name="Rectangle 88"/>
          <p:cNvSpPr>
            <a:spLocks noChangeArrowheads="1"/>
          </p:cNvSpPr>
          <p:nvPr/>
        </p:nvSpPr>
        <p:spPr bwMode="auto">
          <a:xfrm>
            <a:off x="5952960" y="3205777"/>
            <a:ext cx="483840" cy="345636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TCP</a:t>
            </a:r>
          </a:p>
        </p:txBody>
      </p:sp>
      <p:sp>
        <p:nvSpPr>
          <p:cNvPr id="184413" name="Rectangle 93"/>
          <p:cNvSpPr>
            <a:spLocks noChangeArrowheads="1"/>
          </p:cNvSpPr>
          <p:nvPr/>
        </p:nvSpPr>
        <p:spPr bwMode="auto">
          <a:xfrm>
            <a:off x="6644160" y="2046455"/>
            <a:ext cx="1313280" cy="345636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100" dirty="0">
                <a:latin typeface="Arial" charset="0"/>
              </a:rPr>
              <a:t>remote FS server</a:t>
            </a:r>
          </a:p>
        </p:txBody>
      </p:sp>
      <p:cxnSp>
        <p:nvCxnSpPr>
          <p:cNvPr id="184415" name="AutoShape 95"/>
          <p:cNvCxnSpPr>
            <a:cxnSpLocks noChangeShapeType="1"/>
            <a:stCxn id="184413" idx="2"/>
            <a:endCxn id="184361" idx="1"/>
          </p:cNvCxnSpPr>
          <p:nvPr/>
        </p:nvCxnSpPr>
        <p:spPr bwMode="auto">
          <a:xfrm>
            <a:off x="7300800" y="2392092"/>
            <a:ext cx="12960" cy="306320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>
          <a:xfrm>
            <a:off x="355680" y="177139"/>
            <a:ext cx="8432640" cy="901535"/>
          </a:xfrm>
        </p:spPr>
        <p:txBody>
          <a:bodyPr/>
          <a:lstStyle/>
          <a:p>
            <a:r>
              <a:rPr lang="en-GB"/>
              <a:t>Rating Remote File Access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55680" y="1147801"/>
            <a:ext cx="8432640" cy="5057811"/>
          </a:xfrm>
        </p:spPr>
        <p:txBody>
          <a:bodyPr>
            <a:normAutofit/>
          </a:bodyPr>
          <a:lstStyle/>
          <a:p>
            <a:r>
              <a:rPr lang="en-GB" dirty="0"/>
              <a:t>Advantages</a:t>
            </a:r>
            <a:endParaRPr lang="en-GB" dirty="0" smtClean="0"/>
          </a:p>
          <a:p>
            <a:pPr lvl="1"/>
            <a:r>
              <a:rPr lang="en-GB" dirty="0"/>
              <a:t>V</a:t>
            </a:r>
            <a:r>
              <a:rPr lang="en-GB" dirty="0" smtClean="0"/>
              <a:t>ery </a:t>
            </a:r>
            <a:r>
              <a:rPr lang="en-GB" dirty="0"/>
              <a:t>good application level transparency</a:t>
            </a:r>
            <a:endParaRPr lang="en-GB" dirty="0" smtClean="0"/>
          </a:p>
          <a:p>
            <a:pPr lvl="1"/>
            <a:r>
              <a:rPr lang="en-GB" dirty="0"/>
              <a:t>V</a:t>
            </a:r>
            <a:r>
              <a:rPr lang="en-GB" dirty="0" smtClean="0"/>
              <a:t>ery </a:t>
            </a:r>
            <a:r>
              <a:rPr lang="en-GB" dirty="0"/>
              <a:t>good functional encapsulation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ble </a:t>
            </a:r>
            <a:r>
              <a:rPr lang="en-GB" dirty="0"/>
              <a:t>to support multi-client file sharing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otential </a:t>
            </a:r>
            <a:r>
              <a:rPr lang="en-GB" dirty="0"/>
              <a:t>for good performance and robustness</a:t>
            </a:r>
          </a:p>
          <a:p>
            <a:r>
              <a:rPr lang="en-GB" dirty="0"/>
              <a:t>Disadvantages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t </a:t>
            </a:r>
            <a:r>
              <a:rPr lang="en-GB" dirty="0"/>
              <a:t>least part of implementation must be in the OS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lient </a:t>
            </a:r>
            <a:r>
              <a:rPr lang="en-GB" dirty="0"/>
              <a:t>and server sides tend to be fairly </a:t>
            </a:r>
            <a:r>
              <a:rPr lang="en-GB" dirty="0" smtClean="0"/>
              <a:t>complex</a:t>
            </a:r>
          </a:p>
          <a:p>
            <a:r>
              <a:rPr lang="en-GB" dirty="0" smtClean="0"/>
              <a:t>This is THE model for client/server storage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logical extension of client/server model</a:t>
            </a:r>
          </a:p>
          <a:p>
            <a:pPr lvl="1"/>
            <a:r>
              <a:rPr lang="en-US" dirty="0" smtClean="0"/>
              <a:t>All services accessed via </a:t>
            </a:r>
            <a:r>
              <a:rPr lang="en-US" u="sng" dirty="0" smtClean="0"/>
              <a:t>standard</a:t>
            </a:r>
            <a:r>
              <a:rPr lang="en-US" dirty="0" smtClean="0"/>
              <a:t> protocols</a:t>
            </a:r>
          </a:p>
          <a:p>
            <a:r>
              <a:rPr lang="en-US" dirty="0" smtClean="0"/>
              <a:t>Opaque encapsulation of servers/resources</a:t>
            </a:r>
          </a:p>
          <a:p>
            <a:pPr lvl="1"/>
            <a:r>
              <a:rPr lang="en-US" dirty="0" smtClean="0"/>
              <a:t>Resources are abstract/logical, thin-provisioned</a:t>
            </a:r>
          </a:p>
          <a:p>
            <a:pPr lvl="1"/>
            <a:r>
              <a:rPr lang="en-US" dirty="0" smtClean="0"/>
              <a:t>One highly available IP address for all services</a:t>
            </a:r>
          </a:p>
          <a:p>
            <a:pPr lvl="1"/>
            <a:r>
              <a:rPr lang="en-US" dirty="0" smtClean="0"/>
              <a:t>Mirroring/migration happen under the covers</a:t>
            </a:r>
          </a:p>
          <a:p>
            <a:r>
              <a:rPr lang="en-US" dirty="0" smtClean="0"/>
              <a:t>Protocols likely to be WAN-scale optimized</a:t>
            </a:r>
          </a:p>
          <a:p>
            <a:r>
              <a:rPr lang="en-US" dirty="0" smtClean="0"/>
              <a:t>Advantages: </a:t>
            </a:r>
          </a:p>
          <a:p>
            <a:pPr lvl="1"/>
            <a:r>
              <a:rPr lang="en-US" dirty="0" smtClean="0"/>
              <a:t>Simple, scalable, highly available, low cost</a:t>
            </a:r>
          </a:p>
          <a:p>
            <a:pPr lvl="1"/>
            <a:r>
              <a:rPr lang="en-US" dirty="0" smtClean="0"/>
              <a:t>A very compelling business model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768599" y="526013"/>
            <a:ext cx="3657601" cy="71858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Remote Disk/File Access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981200" y="13716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client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43400" y="13716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primary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43400" y="22098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secondary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Can 9"/>
          <p:cNvSpPr/>
          <p:nvPr/>
        </p:nvSpPr>
        <p:spPr>
          <a:xfrm>
            <a:off x="5638800" y="1371600"/>
            <a:ext cx="914400" cy="533400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an 10"/>
          <p:cNvSpPr/>
          <p:nvPr/>
        </p:nvSpPr>
        <p:spPr>
          <a:xfrm>
            <a:off x="5638800" y="2209800"/>
            <a:ext cx="914400" cy="533400"/>
          </a:xfrm>
          <a:prstGeom prst="can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>
            <a:stCxn id="7" idx="3"/>
            <a:endCxn id="8" idx="1"/>
          </p:cNvCxnSpPr>
          <p:nvPr/>
        </p:nvCxnSpPr>
        <p:spPr>
          <a:xfrm>
            <a:off x="3124200" y="1638300"/>
            <a:ext cx="1219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8" idx="2"/>
            <a:endCxn id="9" idx="0"/>
          </p:cNvCxnSpPr>
          <p:nvPr/>
        </p:nvCxnSpPr>
        <p:spPr>
          <a:xfrm rot="5400000">
            <a:off x="4762500" y="2057400"/>
            <a:ext cx="304800" cy="1588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533400" y="3124200"/>
            <a:ext cx="8229600" cy="944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Distributed File System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+mj-ea"/>
              <a:cs typeface="Times New Roma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10000" y="41148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client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66800" y="50292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server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Can 19"/>
          <p:cNvSpPr/>
          <p:nvPr/>
        </p:nvSpPr>
        <p:spPr>
          <a:xfrm>
            <a:off x="1219200" y="5638800"/>
            <a:ext cx="914400" cy="533400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2438400" y="50292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server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Can 26"/>
          <p:cNvSpPr/>
          <p:nvPr/>
        </p:nvSpPr>
        <p:spPr>
          <a:xfrm>
            <a:off x="2590800" y="5638800"/>
            <a:ext cx="914400" cy="533400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810000" y="50292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server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Can 28"/>
          <p:cNvSpPr/>
          <p:nvPr/>
        </p:nvSpPr>
        <p:spPr>
          <a:xfrm>
            <a:off x="3962400" y="5638800"/>
            <a:ext cx="914400" cy="533400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181600" y="50292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server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Can 30"/>
          <p:cNvSpPr/>
          <p:nvPr/>
        </p:nvSpPr>
        <p:spPr>
          <a:xfrm>
            <a:off x="5334000" y="5638800"/>
            <a:ext cx="914400" cy="533400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6629400" y="50292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server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Can 32"/>
          <p:cNvSpPr/>
          <p:nvPr/>
        </p:nvSpPr>
        <p:spPr>
          <a:xfrm>
            <a:off x="6781800" y="5638800"/>
            <a:ext cx="914400" cy="533400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Elbow Connector 34"/>
          <p:cNvCxnSpPr>
            <a:stCxn id="17" idx="2"/>
            <a:endCxn id="18" idx="0"/>
          </p:cNvCxnSpPr>
          <p:nvPr/>
        </p:nvCxnSpPr>
        <p:spPr>
          <a:xfrm rot="5400000">
            <a:off x="2819400" y="3467100"/>
            <a:ext cx="381000" cy="27432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17" idx="2"/>
            <a:endCxn id="30" idx="0"/>
          </p:cNvCxnSpPr>
          <p:nvPr/>
        </p:nvCxnSpPr>
        <p:spPr>
          <a:xfrm rot="16200000" flipH="1">
            <a:off x="4876800" y="4152900"/>
            <a:ext cx="381000" cy="13716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stCxn id="17" idx="2"/>
            <a:endCxn id="26" idx="0"/>
          </p:cNvCxnSpPr>
          <p:nvPr/>
        </p:nvCxnSpPr>
        <p:spPr>
          <a:xfrm rot="5400000">
            <a:off x="3505200" y="4152900"/>
            <a:ext cx="381000" cy="13716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17" idx="2"/>
            <a:endCxn id="32" idx="0"/>
          </p:cNvCxnSpPr>
          <p:nvPr/>
        </p:nvCxnSpPr>
        <p:spPr>
          <a:xfrm rot="16200000" flipH="1">
            <a:off x="5600700" y="3429000"/>
            <a:ext cx="381000" cy="28194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7" idx="2"/>
            <a:endCxn id="28" idx="0"/>
          </p:cNvCxnSpPr>
          <p:nvPr/>
        </p:nvCxnSpPr>
        <p:spPr>
          <a:xfrm rot="5400000">
            <a:off x="4191000" y="4838700"/>
            <a:ext cx="3810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Remote vs. Distributed 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0000"/>
            <a:ext cx="8229600" cy="4525963"/>
          </a:xfrm>
        </p:spPr>
        <p:txBody>
          <a:bodyPr/>
          <a:lstStyle/>
          <a:p>
            <a:r>
              <a:rPr lang="en-US" dirty="0" smtClean="0"/>
              <a:t>Remote file access (e.g., NFS, CIFS)</a:t>
            </a:r>
          </a:p>
          <a:p>
            <a:pPr lvl="1"/>
            <a:r>
              <a:rPr lang="en-US" dirty="0" smtClean="0"/>
              <a:t>Client talks to (per FS) primary server</a:t>
            </a:r>
          </a:p>
          <a:p>
            <a:pPr lvl="1"/>
            <a:r>
              <a:rPr lang="en-US" dirty="0" smtClean="0"/>
              <a:t>Secondary server may take over if primary fails</a:t>
            </a:r>
          </a:p>
          <a:p>
            <a:pPr lvl="1"/>
            <a:r>
              <a:rPr lang="en-US" dirty="0" smtClean="0"/>
              <a:t>Advantages: simplicity</a:t>
            </a:r>
          </a:p>
          <a:p>
            <a:r>
              <a:rPr lang="en-US" dirty="0" smtClean="0"/>
              <a:t>Distributed file system (e.g., </a:t>
            </a:r>
            <a:r>
              <a:rPr lang="en-US" dirty="0" err="1" smtClean="0"/>
              <a:t>Ceph</a:t>
            </a:r>
            <a:r>
              <a:rPr lang="en-US" dirty="0" smtClean="0"/>
              <a:t>,</a:t>
            </a:r>
            <a:r>
              <a:rPr lang="en-US" dirty="0" smtClean="0"/>
              <a:t> Locus)</a:t>
            </a:r>
            <a:endParaRPr lang="en-US" dirty="0" smtClean="0"/>
          </a:p>
          <a:p>
            <a:pPr lvl="1"/>
            <a:r>
              <a:rPr lang="en-US" dirty="0" smtClean="0"/>
              <a:t>Data is spread across numerous servers</a:t>
            </a:r>
          </a:p>
          <a:p>
            <a:pPr lvl="1"/>
            <a:r>
              <a:rPr lang="en-US" dirty="0" smtClean="0"/>
              <a:t>Client may talk directly to many/all of them</a:t>
            </a:r>
          </a:p>
          <a:p>
            <a:pPr lvl="1"/>
            <a:r>
              <a:rPr lang="en-US" dirty="0" smtClean="0"/>
              <a:t>Advantages: performance, scalability</a:t>
            </a:r>
          </a:p>
          <a:p>
            <a:pPr lvl="1"/>
            <a:r>
              <a:rPr lang="en-US" dirty="0" smtClean="0"/>
              <a:t>Disadvantages: complexity++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Outline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Data on other machines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Remote file access architectures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Challenges in remote data access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Security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Reliability and availability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Performance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Scalability</a:t>
            </a:r>
          </a:p>
          <a:p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  <a:p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  <a:p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  <a:p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  <a:p>
            <a:pPr>
              <a:buFont typeface="Arial" pitchFamily="1" charset="-52"/>
              <a:buNone/>
            </a:pPr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460750" y="503238"/>
            <a:ext cx="2143125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For Remote 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Major issues:</a:t>
            </a:r>
          </a:p>
          <a:p>
            <a:pPr lvl="1"/>
            <a:r>
              <a:rPr lang="en-US" dirty="0" smtClean="0"/>
              <a:t> Privacy and integrity for data on the network</a:t>
            </a:r>
          </a:p>
          <a:p>
            <a:pPr lvl="2"/>
            <a:r>
              <a:rPr lang="en-US" dirty="0" smtClean="0"/>
              <a:t>Solution: encrypt all data sent over network</a:t>
            </a:r>
          </a:p>
          <a:p>
            <a:pPr lvl="1"/>
            <a:r>
              <a:rPr lang="en-US" dirty="0" smtClean="0"/>
              <a:t>Authentication of remote users</a:t>
            </a:r>
          </a:p>
          <a:p>
            <a:pPr lvl="2"/>
            <a:r>
              <a:rPr lang="en-US" dirty="0" smtClean="0"/>
              <a:t>Solution: various approaches</a:t>
            </a:r>
          </a:p>
          <a:p>
            <a:pPr lvl="1"/>
            <a:r>
              <a:rPr lang="en-US" dirty="0" smtClean="0"/>
              <a:t>Trustworthiness of remote sites</a:t>
            </a:r>
          </a:p>
          <a:p>
            <a:pPr lvl="2"/>
            <a:r>
              <a:rPr lang="en-US" dirty="0" smtClean="0"/>
              <a:t>Solution: various approaches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704850" y="525463"/>
            <a:ext cx="7766050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Authentication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Anonymous access</a:t>
            </a:r>
          </a:p>
          <a:p>
            <a:r>
              <a:rPr lang="en-US" dirty="0" smtClean="0"/>
              <a:t>Peer-to-peer approaches</a:t>
            </a:r>
          </a:p>
          <a:p>
            <a:r>
              <a:rPr lang="en-US" dirty="0" smtClean="0"/>
              <a:t>Server authentication approaches</a:t>
            </a:r>
          </a:p>
          <a:p>
            <a:r>
              <a:rPr lang="en-US" dirty="0" smtClean="0"/>
              <a:t>Domain authentication approaches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Anonymous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All files are available to all users</a:t>
            </a:r>
          </a:p>
          <a:p>
            <a:pPr lvl="1"/>
            <a:r>
              <a:rPr lang="en-US" dirty="0" smtClean="0"/>
              <a:t>No authentication required</a:t>
            </a:r>
          </a:p>
          <a:p>
            <a:pPr lvl="1"/>
            <a:r>
              <a:rPr lang="en-US" dirty="0" smtClean="0"/>
              <a:t>May be limited to read-only access</a:t>
            </a:r>
          </a:p>
          <a:p>
            <a:pPr lvl="1"/>
            <a:r>
              <a:rPr lang="en-US" dirty="0" smtClean="0"/>
              <a:t>Examples: anonymous FTP, HTTP</a:t>
            </a:r>
          </a:p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Simple implementation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Can’t provide information privacy</a:t>
            </a:r>
          </a:p>
          <a:p>
            <a:pPr lvl="1"/>
            <a:r>
              <a:rPr lang="en-US" dirty="0" smtClean="0"/>
              <a:t>Usually unacceptable for write access </a:t>
            </a:r>
          </a:p>
          <a:p>
            <a:pPr lvl="2"/>
            <a:r>
              <a:rPr lang="en-US" dirty="0" smtClean="0"/>
              <a:t>Which is often managed by other means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Peer-to-Peer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All participating nodes are trusted peers</a:t>
            </a:r>
          </a:p>
          <a:p>
            <a:r>
              <a:rPr lang="en-US" dirty="0" smtClean="0"/>
              <a:t>Client-side authentication/authorization</a:t>
            </a:r>
          </a:p>
          <a:p>
            <a:pPr lvl="1"/>
            <a:r>
              <a:rPr lang="en-US" dirty="0" smtClean="0"/>
              <a:t>All users are known to all systems</a:t>
            </a:r>
          </a:p>
          <a:p>
            <a:pPr lvl="1"/>
            <a:r>
              <a:rPr lang="en-US" dirty="0" smtClean="0"/>
              <a:t>All systems are trusted to enforce access control</a:t>
            </a:r>
          </a:p>
          <a:p>
            <a:pPr lvl="1"/>
            <a:r>
              <a:rPr lang="en-US" dirty="0" smtClean="0"/>
              <a:t>Example: basic NFS</a:t>
            </a:r>
          </a:p>
          <a:p>
            <a:r>
              <a:rPr lang="en-US" dirty="0" smtClean="0"/>
              <a:t>Advantages:</a:t>
            </a:r>
          </a:p>
          <a:p>
            <a:pPr lvl="1"/>
            <a:r>
              <a:rPr lang="en-US" dirty="0" smtClean="0"/>
              <a:t>Simple implementation</a:t>
            </a:r>
          </a:p>
          <a:p>
            <a:r>
              <a:rPr lang="en-US" dirty="0" smtClean="0"/>
              <a:t>Disadvantages:</a:t>
            </a:r>
          </a:p>
          <a:p>
            <a:pPr lvl="1"/>
            <a:r>
              <a:rPr lang="en-US" dirty="0" smtClean="0"/>
              <a:t>You can’t always trust all remote machines</a:t>
            </a:r>
          </a:p>
          <a:p>
            <a:pPr lvl="1"/>
            <a:r>
              <a:rPr lang="en-US" dirty="0" smtClean="0"/>
              <a:t>Doesn’t work in heterogeneous OS environment</a:t>
            </a:r>
          </a:p>
          <a:p>
            <a:pPr lvl="1"/>
            <a:r>
              <a:rPr lang="en-US" dirty="0" smtClean="0"/>
              <a:t>Universal user registry is not scalable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 Authenticated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Client agent authenticates to each server</a:t>
            </a:r>
          </a:p>
          <a:p>
            <a:pPr lvl="1"/>
            <a:r>
              <a:rPr lang="en-US" dirty="0" smtClean="0"/>
              <a:t>Authentication used for entire session</a:t>
            </a:r>
          </a:p>
          <a:p>
            <a:pPr lvl="1"/>
            <a:r>
              <a:rPr lang="en-US" dirty="0" smtClean="0"/>
              <a:t>Authorization based on credentials produced by server</a:t>
            </a:r>
          </a:p>
          <a:p>
            <a:pPr lvl="1"/>
            <a:r>
              <a:rPr lang="en-US" dirty="0" smtClean="0"/>
              <a:t>Example: CIFS</a:t>
            </a:r>
          </a:p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Simple implementation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May not work in heterogeneous OS environment</a:t>
            </a:r>
          </a:p>
          <a:p>
            <a:pPr lvl="1"/>
            <a:r>
              <a:rPr lang="en-US" dirty="0" smtClean="0"/>
              <a:t>Universal user registry is not scalable</a:t>
            </a:r>
          </a:p>
          <a:p>
            <a:pPr lvl="1"/>
            <a:r>
              <a:rPr lang="en-US" dirty="0" smtClean="0"/>
              <a:t>No automatic fail-over if server dies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4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Domain Authentication Approaches</a:t>
            </a:r>
            <a:endParaRPr lang="en-GB" dirty="0"/>
          </a:p>
        </p:txBody>
      </p:sp>
      <p:sp>
        <p:nvSpPr>
          <p:cNvPr id="16896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Independent </a:t>
            </a:r>
            <a:r>
              <a:rPr lang="en-GB" dirty="0"/>
              <a:t>authentication of client &amp; server</a:t>
            </a:r>
            <a:endParaRPr lang="en-GB" dirty="0" smtClean="0"/>
          </a:p>
          <a:p>
            <a:pPr lvl="1"/>
            <a:r>
              <a:rPr lang="en-GB" dirty="0" smtClean="0"/>
              <a:t>Each authenticates with independent authentication service</a:t>
            </a:r>
          </a:p>
          <a:p>
            <a:pPr lvl="1"/>
            <a:r>
              <a:rPr lang="en-GB" dirty="0" smtClean="0"/>
              <a:t>Each knows/trusts only the authentication service</a:t>
            </a:r>
          </a:p>
          <a:p>
            <a:r>
              <a:rPr lang="en-GB" dirty="0" smtClean="0"/>
              <a:t>Authentication service may issue signed “tickets”</a:t>
            </a:r>
          </a:p>
          <a:p>
            <a:pPr lvl="1"/>
            <a:r>
              <a:rPr lang="en-GB" dirty="0" smtClean="0"/>
              <a:t>Assuring each of the others’ identity and rights</a:t>
            </a:r>
          </a:p>
          <a:p>
            <a:pPr lvl="1"/>
            <a:r>
              <a:rPr lang="en-GB" dirty="0" smtClean="0"/>
              <a:t>May be revocable or timed lease</a:t>
            </a:r>
          </a:p>
          <a:p>
            <a:r>
              <a:rPr lang="en-GB" dirty="0" smtClean="0"/>
              <a:t>May establish secure two-way session</a:t>
            </a:r>
          </a:p>
          <a:p>
            <a:pPr lvl="1"/>
            <a:r>
              <a:rPr lang="en-GB" dirty="0" smtClean="0"/>
              <a:t>Privacy – nobody else can snoop on conversation</a:t>
            </a:r>
          </a:p>
          <a:p>
            <a:pPr lvl="1"/>
            <a:r>
              <a:rPr lang="en-GB" dirty="0" smtClean="0"/>
              <a:t>Integrity – nobody can generate fake messages</a:t>
            </a:r>
          </a:p>
          <a:p>
            <a:r>
              <a:rPr lang="en-GB" dirty="0" smtClean="0"/>
              <a:t>Kerberos is one example</a:t>
            </a:r>
          </a:p>
          <a:p>
            <a:pPr lvl="1">
              <a:buNone/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Authorization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Authentication service returns credentials</a:t>
            </a:r>
          </a:p>
          <a:p>
            <a:pPr lvl="1"/>
            <a:r>
              <a:rPr lang="en-US" dirty="0" smtClean="0"/>
              <a:t>Which server checks against Access Control List</a:t>
            </a:r>
          </a:p>
          <a:p>
            <a:pPr lvl="1"/>
            <a:r>
              <a:rPr lang="en-US" dirty="0" smtClean="0"/>
              <a:t>Advantage: auth service doesn’t know about ACLs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Authentication service returns capabilities</a:t>
            </a:r>
          </a:p>
          <a:p>
            <a:pPr lvl="1"/>
            <a:r>
              <a:rPr lang="en-US" dirty="0" smtClean="0"/>
              <a:t>Which server can verify (by signature)</a:t>
            </a:r>
          </a:p>
          <a:p>
            <a:pPr lvl="1"/>
            <a:r>
              <a:rPr lang="en-US" dirty="0" smtClean="0"/>
              <a:t>Advantage:  servers do not know about clients</a:t>
            </a:r>
          </a:p>
          <a:p>
            <a:r>
              <a:rPr lang="en-US" dirty="0" smtClean="0"/>
              <a:t>Both approaches are commonly used</a:t>
            </a:r>
          </a:p>
          <a:p>
            <a:pPr lvl="1"/>
            <a:r>
              <a:rPr lang="en-US" dirty="0" smtClean="0"/>
              <a:t>Credentials: if subsequent authorization required</a:t>
            </a:r>
          </a:p>
          <a:p>
            <a:pPr lvl="1"/>
            <a:r>
              <a:rPr lang="en-US" dirty="0" smtClean="0"/>
              <a:t>Capabilities: if access can be granted all-at-once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Reliability and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sz="2800" dirty="0" smtClean="0"/>
              <a:t>Reliability is high degree of assurance that service works properly</a:t>
            </a:r>
          </a:p>
          <a:p>
            <a:pPr lvl="1"/>
            <a:r>
              <a:rPr lang="en-US" sz="2400" dirty="0" smtClean="0"/>
              <a:t>Challenging in distributed systems, because of partial failures</a:t>
            </a:r>
          </a:p>
          <a:p>
            <a:pPr lvl="1"/>
            <a:r>
              <a:rPr lang="en-US" sz="2400" dirty="0" smtClean="0"/>
              <a:t>Data is not lost despite failures</a:t>
            </a:r>
          </a:p>
          <a:p>
            <a:r>
              <a:rPr lang="en-US" sz="2800" dirty="0" smtClean="0"/>
              <a:t>Availability is high degree of assurance that service is available whenever needed</a:t>
            </a:r>
          </a:p>
          <a:p>
            <a:pPr lvl="1"/>
            <a:r>
              <a:rPr lang="en-US" sz="2400" dirty="0" smtClean="0"/>
              <a:t>Failures of some system elements don’t prevent data access</a:t>
            </a:r>
          </a:p>
          <a:p>
            <a:pPr lvl="1"/>
            <a:r>
              <a:rPr lang="en-US" sz="2400" dirty="0" smtClean="0"/>
              <a:t>Certain kinds of distributed systems can greatly improve availability</a:t>
            </a:r>
          </a:p>
          <a:p>
            <a:r>
              <a:rPr lang="en-US" sz="2800" dirty="0" smtClean="0"/>
              <a:t>Both, here, in the context of accessing remote files</a:t>
            </a:r>
            <a:endParaRPr lang="en-US" sz="2800" dirty="0"/>
          </a:p>
        </p:txBody>
      </p:sp>
      <p:sp>
        <p:nvSpPr>
          <p:cNvPr id="5" name="Rounded Rectangle 4"/>
          <p:cNvSpPr/>
          <p:nvPr/>
        </p:nvSpPr>
        <p:spPr>
          <a:xfrm>
            <a:off x="1466850" y="503238"/>
            <a:ext cx="6242050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Achieving Reliability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3500"/>
            <a:ext cx="8229600" cy="4525963"/>
          </a:xfrm>
        </p:spPr>
        <p:txBody>
          <a:bodyPr/>
          <a:lstStyle/>
          <a:p>
            <a:r>
              <a:rPr lang="en-US" dirty="0" smtClean="0"/>
              <a:t>Must reduce probability of data loss</a:t>
            </a:r>
          </a:p>
          <a:p>
            <a:r>
              <a:rPr lang="en-US" dirty="0" smtClean="0"/>
              <a:t>Typically by some form of redundancy</a:t>
            </a:r>
          </a:p>
          <a:p>
            <a:pPr lvl="1"/>
            <a:r>
              <a:rPr lang="en-US" dirty="0" smtClean="0"/>
              <a:t>Disk/server failures don’t result in data loss</a:t>
            </a:r>
          </a:p>
          <a:p>
            <a:pPr lvl="2"/>
            <a:r>
              <a:rPr lang="en-US" dirty="0" smtClean="0"/>
              <a:t>RAID (mirroring, parity, erasure coding)</a:t>
            </a:r>
          </a:p>
          <a:p>
            <a:pPr lvl="2"/>
            <a:r>
              <a:rPr lang="en-US" dirty="0" smtClean="0"/>
              <a:t>Copies on multiple servers</a:t>
            </a:r>
          </a:p>
          <a:p>
            <a:r>
              <a:rPr lang="en-US" dirty="0" smtClean="0"/>
              <a:t>Also important to automatically recover after failure</a:t>
            </a:r>
          </a:p>
          <a:p>
            <a:pPr lvl="1"/>
            <a:r>
              <a:rPr lang="en-US" dirty="0" smtClean="0"/>
              <a:t>Remote copies of data become available again</a:t>
            </a:r>
          </a:p>
          <a:p>
            <a:pPr lvl="1"/>
            <a:r>
              <a:rPr lang="en-US" dirty="0" smtClean="0"/>
              <a:t>Any redundancy loss due to failure must be made up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Reliability: Data Mirroring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9600" y="24384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client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71800" y="24384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primary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Can 8"/>
          <p:cNvSpPr/>
          <p:nvPr/>
        </p:nvSpPr>
        <p:spPr>
          <a:xfrm>
            <a:off x="3048000" y="3048000"/>
            <a:ext cx="914400" cy="533400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>
            <a:stCxn id="6" idx="3"/>
            <a:endCxn id="7" idx="1"/>
          </p:cNvCxnSpPr>
          <p:nvPr/>
        </p:nvCxnSpPr>
        <p:spPr>
          <a:xfrm>
            <a:off x="1752600" y="2705100"/>
            <a:ext cx="1219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638800" y="16764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secondary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Can 14"/>
          <p:cNvSpPr/>
          <p:nvPr/>
        </p:nvSpPr>
        <p:spPr>
          <a:xfrm>
            <a:off x="6934200" y="1676400"/>
            <a:ext cx="914400" cy="533400"/>
          </a:xfrm>
          <a:prstGeom prst="can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105400" y="2438400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Back-side Mirroring</a:t>
            </a:r>
            <a:endParaRPr lang="en-US" sz="2400" b="1" dirty="0">
              <a:latin typeface="Times New Roman"/>
              <a:cs typeface="Times New Roman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14600" y="50292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client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876800" y="50292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primary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876800" y="58674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secondary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Can 22"/>
          <p:cNvSpPr/>
          <p:nvPr/>
        </p:nvSpPr>
        <p:spPr>
          <a:xfrm>
            <a:off x="6172200" y="5029200"/>
            <a:ext cx="914400" cy="533400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an 23"/>
          <p:cNvSpPr/>
          <p:nvPr/>
        </p:nvSpPr>
        <p:spPr>
          <a:xfrm>
            <a:off x="6172200" y="5867400"/>
            <a:ext cx="914400" cy="533400"/>
          </a:xfrm>
          <a:prstGeom prst="can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>
            <a:stCxn id="20" idx="3"/>
            <a:endCxn id="21" idx="1"/>
          </p:cNvCxnSpPr>
          <p:nvPr/>
        </p:nvCxnSpPr>
        <p:spPr>
          <a:xfrm>
            <a:off x="3657600" y="5295900"/>
            <a:ext cx="1219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876800" y="41148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secondary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Can 27"/>
          <p:cNvSpPr/>
          <p:nvPr/>
        </p:nvSpPr>
        <p:spPr>
          <a:xfrm>
            <a:off x="6172200" y="4114800"/>
            <a:ext cx="914400" cy="533400"/>
          </a:xfrm>
          <a:prstGeom prst="can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800100" y="4415135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Front-side Mirroring</a:t>
            </a:r>
            <a:endParaRPr lang="en-US" sz="2400" b="1" dirty="0">
              <a:latin typeface="Times New Roman"/>
              <a:cs typeface="Times New Roman"/>
            </a:endParaRPr>
          </a:p>
        </p:txBody>
      </p:sp>
      <p:cxnSp>
        <p:nvCxnSpPr>
          <p:cNvPr id="32" name="Elbow Connector 31"/>
          <p:cNvCxnSpPr>
            <a:stCxn id="20" idx="3"/>
            <a:endCxn id="27" idx="1"/>
          </p:cNvCxnSpPr>
          <p:nvPr/>
        </p:nvCxnSpPr>
        <p:spPr>
          <a:xfrm flipV="1">
            <a:off x="3657600" y="4381500"/>
            <a:ext cx="1219200" cy="9144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20" idx="3"/>
            <a:endCxn id="22" idx="1"/>
          </p:cNvCxnSpPr>
          <p:nvPr/>
        </p:nvCxnSpPr>
        <p:spPr>
          <a:xfrm>
            <a:off x="3657600" y="5295900"/>
            <a:ext cx="1219200" cy="8382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5638800" y="30480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secondary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Can 36"/>
          <p:cNvSpPr/>
          <p:nvPr/>
        </p:nvSpPr>
        <p:spPr>
          <a:xfrm>
            <a:off x="6934200" y="3048000"/>
            <a:ext cx="914400" cy="533400"/>
          </a:xfrm>
          <a:prstGeom prst="can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Elbow Connector 37"/>
          <p:cNvCxnSpPr>
            <a:stCxn id="7" idx="3"/>
            <a:endCxn id="14" idx="1"/>
          </p:cNvCxnSpPr>
          <p:nvPr/>
        </p:nvCxnSpPr>
        <p:spPr>
          <a:xfrm flipV="1">
            <a:off x="4114800" y="1943100"/>
            <a:ext cx="1524000" cy="7620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37"/>
          <p:cNvCxnSpPr>
            <a:stCxn id="7" idx="3"/>
            <a:endCxn id="36" idx="1"/>
          </p:cNvCxnSpPr>
          <p:nvPr/>
        </p:nvCxnSpPr>
        <p:spPr>
          <a:xfrm>
            <a:off x="4114800" y="2705100"/>
            <a:ext cx="1524000" cy="6096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708"/>
            <a:ext cx="8229600" cy="1143000"/>
          </a:xfrm>
        </p:spPr>
        <p:txBody>
          <a:bodyPr/>
          <a:lstStyle/>
          <a:p>
            <a:r>
              <a:rPr lang="en-US" dirty="0" smtClean="0"/>
              <a:t>Remote Data: </a:t>
            </a:r>
            <a:br>
              <a:rPr lang="en-US" dirty="0" smtClean="0"/>
            </a:br>
            <a:r>
              <a:rPr lang="en-US" dirty="0" smtClean="0"/>
              <a:t>Goals and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4200"/>
            <a:ext cx="8229600" cy="4525963"/>
          </a:xfrm>
        </p:spPr>
        <p:txBody>
          <a:bodyPr/>
          <a:lstStyle/>
          <a:p>
            <a:r>
              <a:rPr lang="en-GB" dirty="0" smtClean="0"/>
              <a:t>Sometimes the data we want isn’t on our machine</a:t>
            </a:r>
          </a:p>
          <a:p>
            <a:pPr lvl="1"/>
            <a:r>
              <a:rPr lang="en-GB" dirty="0" smtClean="0"/>
              <a:t>A file</a:t>
            </a:r>
          </a:p>
          <a:p>
            <a:pPr lvl="1"/>
            <a:r>
              <a:rPr lang="en-GB" dirty="0" smtClean="0"/>
              <a:t>A database</a:t>
            </a:r>
          </a:p>
          <a:p>
            <a:pPr lvl="1"/>
            <a:r>
              <a:rPr lang="en-GB" dirty="0" smtClean="0"/>
              <a:t>A web page</a:t>
            </a:r>
          </a:p>
          <a:p>
            <a:r>
              <a:rPr lang="en-GB" dirty="0" smtClean="0"/>
              <a:t>We’d like to be able to access it, anyway</a:t>
            </a:r>
          </a:p>
          <a:p>
            <a:r>
              <a:rPr lang="en-GB" dirty="0" smtClean="0"/>
              <a:t>How do we provide access to remote data?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464003" y="449813"/>
            <a:ext cx="6128996" cy="1269457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Mirroring, Parity, and Erasure 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Similar to trade-offs we made in RAID</a:t>
            </a:r>
          </a:p>
          <a:p>
            <a:pPr lvl="1"/>
            <a:r>
              <a:rPr lang="en-US" dirty="0" smtClean="0"/>
              <a:t>Extra copies of some data prevent data loss</a:t>
            </a:r>
          </a:p>
          <a:p>
            <a:pPr lvl="1"/>
            <a:r>
              <a:rPr lang="en-US" dirty="0" smtClean="0"/>
              <a:t>In this case on another machine</a:t>
            </a:r>
          </a:p>
          <a:p>
            <a:pPr lvl="1"/>
            <a:r>
              <a:rPr lang="en-US" dirty="0" smtClean="0"/>
              <a:t>But the extra copies mean more network I/O</a:t>
            </a:r>
          </a:p>
          <a:p>
            <a:r>
              <a:rPr lang="en-US" dirty="0" smtClean="0"/>
              <a:t>Mirroring – multiple copies</a:t>
            </a:r>
          </a:p>
          <a:p>
            <a:pPr lvl="1"/>
            <a:r>
              <a:rPr lang="en-US" dirty="0" smtClean="0"/>
              <a:t>Fast, but requires a great deal of space</a:t>
            </a:r>
          </a:p>
          <a:p>
            <a:r>
              <a:rPr lang="en-US" dirty="0" smtClean="0"/>
              <a:t>Parity – able to recover from one/two errors</a:t>
            </a:r>
          </a:p>
          <a:p>
            <a:pPr lvl="1"/>
            <a:r>
              <a:rPr lang="en-US" dirty="0" smtClean="0"/>
              <a:t>Lower space overhead</a:t>
            </a:r>
          </a:p>
          <a:p>
            <a:pPr lvl="1"/>
            <a:r>
              <a:rPr lang="en-US" dirty="0" smtClean="0"/>
              <a:t>Requires full strip write buffering</a:t>
            </a:r>
          </a:p>
          <a:p>
            <a:r>
              <a:rPr lang="en-US" dirty="0" smtClean="0"/>
              <a:t>Erasure coding – recover with N/M copies</a:t>
            </a:r>
          </a:p>
          <a:p>
            <a:pPr lvl="1"/>
            <a:r>
              <a:rPr lang="en-US" dirty="0" smtClean="0"/>
              <a:t>Very space efficient</a:t>
            </a:r>
          </a:p>
          <a:p>
            <a:pPr lvl="1"/>
            <a:r>
              <a:rPr lang="en-US" dirty="0" smtClean="0"/>
              <a:t>Very slow/expensive reads and writes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Availability and Fail-Over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Fail-over means transferring work/requests from failed server to some other server</a:t>
            </a:r>
          </a:p>
          <a:p>
            <a:r>
              <a:rPr lang="en-US" dirty="0" smtClean="0"/>
              <a:t>Data must be mirrored to secondary server</a:t>
            </a:r>
          </a:p>
          <a:p>
            <a:r>
              <a:rPr lang="en-US" dirty="0" smtClean="0"/>
              <a:t>Failure of primary server must be detected</a:t>
            </a:r>
          </a:p>
          <a:p>
            <a:r>
              <a:rPr lang="en-US" dirty="0" smtClean="0"/>
              <a:t>Client must be failed-over to secondary</a:t>
            </a:r>
          </a:p>
          <a:p>
            <a:r>
              <a:rPr lang="en-US" dirty="0" smtClean="0"/>
              <a:t>Session state must be reestablished</a:t>
            </a:r>
          </a:p>
          <a:p>
            <a:pPr lvl="1"/>
            <a:r>
              <a:rPr lang="en-US" dirty="0" smtClean="0"/>
              <a:t>Client authentication/credentials</a:t>
            </a:r>
          </a:p>
          <a:p>
            <a:pPr lvl="1"/>
            <a:r>
              <a:rPr lang="en-US" dirty="0" smtClean="0"/>
              <a:t>Session parameters (e.g. working directory, offset)</a:t>
            </a:r>
          </a:p>
          <a:p>
            <a:r>
              <a:rPr lang="en-US" dirty="0" smtClean="0"/>
              <a:t>In-progress operations must be retransmitted</a:t>
            </a:r>
          </a:p>
          <a:p>
            <a:pPr lvl="1"/>
            <a:r>
              <a:rPr lang="en-US" dirty="0" smtClean="0"/>
              <a:t>Client must expect timeouts, retransmit requests</a:t>
            </a:r>
          </a:p>
          <a:p>
            <a:pPr lvl="1"/>
            <a:r>
              <a:rPr lang="en-US" dirty="0" smtClean="0"/>
              <a:t>Client responsible for writes until server ACKs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Availability: Failure Detect/Rebind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If a server fails, need to detect it and rebind to a different server</a:t>
            </a:r>
          </a:p>
          <a:p>
            <a:r>
              <a:rPr lang="en-US" dirty="0" smtClean="0"/>
              <a:t>Client driven recovery</a:t>
            </a:r>
          </a:p>
          <a:p>
            <a:pPr lvl="1"/>
            <a:r>
              <a:rPr lang="en-US" dirty="0" smtClean="0"/>
              <a:t>Client detects server failure (connection error)</a:t>
            </a:r>
          </a:p>
          <a:p>
            <a:pPr lvl="1"/>
            <a:r>
              <a:rPr lang="en-US" dirty="0" smtClean="0"/>
              <a:t>Client reconnects to (successor) server</a:t>
            </a:r>
          </a:p>
          <a:p>
            <a:pPr lvl="1"/>
            <a:r>
              <a:rPr lang="en-US" dirty="0" smtClean="0"/>
              <a:t>Client reestablishes session</a:t>
            </a:r>
          </a:p>
          <a:p>
            <a:r>
              <a:rPr lang="en-US" dirty="0" smtClean="0"/>
              <a:t>Transparent failure recovery</a:t>
            </a:r>
          </a:p>
          <a:p>
            <a:pPr lvl="1"/>
            <a:r>
              <a:rPr lang="en-US" dirty="0" smtClean="0"/>
              <a:t>System detects server failure (health monitoring)</a:t>
            </a:r>
          </a:p>
          <a:p>
            <a:pPr lvl="1"/>
            <a:r>
              <a:rPr lang="en-US" dirty="0" smtClean="0"/>
              <a:t>Successor assumes primary’s IP address (or other redirection)</a:t>
            </a:r>
          </a:p>
          <a:p>
            <a:pPr lvl="1"/>
            <a:r>
              <a:rPr lang="en-US" dirty="0" smtClean="0"/>
              <a:t>State reestablishment</a:t>
            </a:r>
          </a:p>
          <a:p>
            <a:pPr lvl="2"/>
            <a:r>
              <a:rPr lang="en-US" dirty="0" smtClean="0"/>
              <a:t>Successor recovers last primary state check-point</a:t>
            </a:r>
          </a:p>
          <a:p>
            <a:pPr lvl="2"/>
            <a:r>
              <a:rPr lang="en-US" dirty="0" smtClean="0"/>
              <a:t>Stateless protocol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6" name="Rectangle 4"/>
          <p:cNvSpPr>
            <a:spLocks noGrp="1" noChangeArrowheads="1"/>
          </p:cNvSpPr>
          <p:nvPr>
            <p:ph type="title"/>
          </p:nvPr>
        </p:nvSpPr>
        <p:spPr>
          <a:xfrm>
            <a:off x="355680" y="177139"/>
            <a:ext cx="8432640" cy="901535"/>
          </a:xfrm>
        </p:spPr>
        <p:txBody>
          <a:bodyPr/>
          <a:lstStyle/>
          <a:p>
            <a:r>
              <a:rPr lang="en-GB" dirty="0" smtClean="0"/>
              <a:t>Availability: </a:t>
            </a:r>
            <a:r>
              <a:rPr lang="en-GB" dirty="0"/>
              <a:t>Stateless Protocols</a:t>
            </a:r>
          </a:p>
        </p:txBody>
      </p:sp>
      <p:sp>
        <p:nvSpPr>
          <p:cNvPr id="1873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55680" y="1147801"/>
            <a:ext cx="8432640" cy="5057811"/>
          </a:xfrm>
        </p:spPr>
        <p:txBody>
          <a:bodyPr>
            <a:normAutofit fontScale="92500" lnSpcReduction="10000"/>
          </a:bodyPr>
          <a:lstStyle/>
          <a:p>
            <a:r>
              <a:rPr lang="en-GB" dirty="0" err="1" smtClean="0"/>
              <a:t>Stateful</a:t>
            </a:r>
            <a:r>
              <a:rPr lang="en-GB" dirty="0" smtClean="0"/>
              <a:t> protocols (e.g., TCP)</a:t>
            </a:r>
          </a:p>
          <a:p>
            <a:pPr lvl="1"/>
            <a:r>
              <a:rPr lang="en-GB" dirty="0" smtClean="0"/>
              <a:t>Operations occur within a context </a:t>
            </a:r>
          </a:p>
          <a:p>
            <a:pPr lvl="2"/>
            <a:r>
              <a:rPr lang="en-GB" dirty="0" smtClean="0"/>
              <a:t>Server must save state</a:t>
            </a:r>
          </a:p>
          <a:p>
            <a:pPr lvl="1"/>
            <a:r>
              <a:rPr lang="en-GB" dirty="0"/>
              <a:t>E</a:t>
            </a:r>
            <a:r>
              <a:rPr lang="en-GB" dirty="0" smtClean="0"/>
              <a:t>ach </a:t>
            </a:r>
            <a:r>
              <a:rPr lang="en-GB" dirty="0"/>
              <a:t>operation depends on previous operations</a:t>
            </a:r>
            <a:endParaRPr lang="en-GB" dirty="0" smtClean="0"/>
          </a:p>
          <a:p>
            <a:pPr lvl="1"/>
            <a:r>
              <a:rPr lang="en-GB" dirty="0" smtClean="0"/>
              <a:t>Replacement server must obtain session state to operate properly</a:t>
            </a:r>
          </a:p>
          <a:p>
            <a:r>
              <a:rPr lang="en-GB" dirty="0" smtClean="0"/>
              <a:t>Stateless protocols (e.g., HTTP)</a:t>
            </a:r>
          </a:p>
          <a:p>
            <a:pPr lvl="1"/>
            <a:r>
              <a:rPr lang="en-GB" dirty="0" smtClean="0"/>
              <a:t>Client </a:t>
            </a:r>
            <a:r>
              <a:rPr lang="en-GB" dirty="0"/>
              <a:t>supplies </a:t>
            </a:r>
            <a:r>
              <a:rPr lang="en-GB" dirty="0" smtClean="0"/>
              <a:t>necessary </a:t>
            </a:r>
            <a:r>
              <a:rPr lang="en-GB" dirty="0"/>
              <a:t>context </a:t>
            </a:r>
            <a:r>
              <a:rPr lang="en-GB" dirty="0" smtClean="0"/>
              <a:t>with each </a:t>
            </a:r>
            <a:r>
              <a:rPr lang="en-GB" dirty="0"/>
              <a:t>request</a:t>
            </a:r>
            <a:endParaRPr lang="en-GB" dirty="0" smtClean="0"/>
          </a:p>
          <a:p>
            <a:pPr lvl="1"/>
            <a:r>
              <a:rPr lang="en-GB" dirty="0"/>
              <a:t>E</a:t>
            </a:r>
            <a:r>
              <a:rPr lang="en-GB" dirty="0" smtClean="0"/>
              <a:t>ach </a:t>
            </a:r>
            <a:r>
              <a:rPr lang="en-GB" dirty="0"/>
              <a:t>operation is</a:t>
            </a:r>
            <a:r>
              <a:rPr lang="en-GB" dirty="0" smtClean="0"/>
              <a:t> self-contained and unambiguous</a:t>
            </a:r>
          </a:p>
          <a:p>
            <a:pPr lvl="1"/>
            <a:r>
              <a:rPr lang="en-GB" dirty="0" smtClean="0"/>
              <a:t>Successor server needs no memory of past events</a:t>
            </a:r>
          </a:p>
          <a:p>
            <a:r>
              <a:rPr lang="en-GB" dirty="0" smtClean="0"/>
              <a:t>Stateless protocols make fail-over easy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Availability: </a:t>
            </a:r>
            <a:r>
              <a:rPr lang="en-GB" dirty="0"/>
              <a:t>Idempotent Operations</a:t>
            </a:r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3000"/>
              </a:lnSpc>
            </a:pPr>
            <a:r>
              <a:rPr lang="en-GB" dirty="0" smtClean="0"/>
              <a:t>Idempotent operations can be repeated many times with same effect</a:t>
            </a:r>
          </a:p>
          <a:p>
            <a:pPr lvl="1">
              <a:lnSpc>
                <a:spcPct val="83000"/>
              </a:lnSpc>
            </a:pPr>
            <a:r>
              <a:rPr lang="en-GB" dirty="0"/>
              <a:t>R</a:t>
            </a:r>
            <a:r>
              <a:rPr lang="en-GB" dirty="0" smtClean="0"/>
              <a:t>ead </a:t>
            </a:r>
            <a:r>
              <a:rPr lang="en-GB" dirty="0"/>
              <a:t>block 100 of file X</a:t>
            </a:r>
            <a:endParaRPr lang="en-GB" dirty="0" smtClean="0"/>
          </a:p>
          <a:p>
            <a:pPr lvl="1">
              <a:lnSpc>
                <a:spcPct val="83000"/>
              </a:lnSpc>
            </a:pPr>
            <a:r>
              <a:rPr lang="en-GB" dirty="0"/>
              <a:t>W</a:t>
            </a:r>
            <a:r>
              <a:rPr lang="en-GB" dirty="0" smtClean="0"/>
              <a:t>rite </a:t>
            </a:r>
            <a:r>
              <a:rPr lang="en-GB" dirty="0"/>
              <a:t>block 100 of file X with contents Y</a:t>
            </a:r>
            <a:endParaRPr lang="en-GB" dirty="0" smtClean="0"/>
          </a:p>
          <a:p>
            <a:pPr lvl="1">
              <a:lnSpc>
                <a:spcPct val="83000"/>
              </a:lnSpc>
            </a:pPr>
            <a:r>
              <a:rPr lang="en-GB" dirty="0" smtClean="0"/>
              <a:t>Delete file X version 3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Non-idempotent operations</a:t>
            </a:r>
          </a:p>
          <a:p>
            <a:pPr lvl="2">
              <a:lnSpc>
                <a:spcPct val="83000"/>
              </a:lnSpc>
            </a:pPr>
            <a:r>
              <a:rPr lang="en-GB" dirty="0" smtClean="0"/>
              <a:t>Read </a:t>
            </a:r>
            <a:r>
              <a:rPr lang="en-GB" u="sng" dirty="0" smtClean="0"/>
              <a:t>next</a:t>
            </a:r>
            <a:r>
              <a:rPr lang="en-GB" dirty="0" smtClean="0"/>
              <a:t> block of </a:t>
            </a:r>
            <a:r>
              <a:rPr lang="en-GB" u="sng" dirty="0" smtClean="0"/>
              <a:t>current file</a:t>
            </a:r>
          </a:p>
          <a:p>
            <a:pPr lvl="2">
              <a:lnSpc>
                <a:spcPct val="83000"/>
              </a:lnSpc>
            </a:pPr>
            <a:r>
              <a:rPr lang="en-GB" dirty="0" smtClean="0"/>
              <a:t>Append contents Y </a:t>
            </a:r>
            <a:r>
              <a:rPr lang="en-GB" u="sng" dirty="0" smtClean="0"/>
              <a:t>to end of </a:t>
            </a:r>
            <a:r>
              <a:rPr lang="en-GB" dirty="0" smtClean="0"/>
              <a:t>file X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If client gets no response, resend request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If server gets multiple requests, no harm done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Works for server failure, lost request, lost response</a:t>
            </a:r>
          </a:p>
          <a:p>
            <a:pPr lvl="2">
              <a:lnSpc>
                <a:spcPct val="83000"/>
              </a:lnSpc>
            </a:pPr>
            <a:r>
              <a:rPr lang="en-GB" dirty="0" smtClean="0"/>
              <a:t>But no ACK does not mean operation did not happen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File System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Disk bandwidth and performance</a:t>
            </a:r>
          </a:p>
          <a:p>
            <a:r>
              <a:rPr lang="en-US" dirty="0" smtClean="0"/>
              <a:t>Performance for reads</a:t>
            </a:r>
          </a:p>
          <a:p>
            <a:r>
              <a:rPr lang="en-US" dirty="0" smtClean="0"/>
              <a:t>Performance for writes</a:t>
            </a:r>
          </a:p>
          <a:p>
            <a:r>
              <a:rPr lang="en-US" dirty="0" smtClean="0"/>
              <a:t>Overheads particular to remote file systems</a:t>
            </a:r>
          </a:p>
          <a:p>
            <a:r>
              <a:rPr lang="en-US" dirty="0" smtClean="0"/>
              <a:t>Performance and availability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758825" y="503238"/>
            <a:ext cx="7635875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Bandwidth Implications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90600" y="23622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client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52800" y="23622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primary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Can 9"/>
          <p:cNvSpPr/>
          <p:nvPr/>
        </p:nvSpPr>
        <p:spPr>
          <a:xfrm>
            <a:off x="4648200" y="2362200"/>
            <a:ext cx="914400" cy="533400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>
            <a:stCxn id="7" idx="3"/>
            <a:endCxn id="8" idx="1"/>
          </p:cNvCxnSpPr>
          <p:nvPr/>
        </p:nvCxnSpPr>
        <p:spPr>
          <a:xfrm>
            <a:off x="2133600" y="2628900"/>
            <a:ext cx="1219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>
            <a:stCxn id="18" idx="3"/>
            <a:endCxn id="8" idx="1"/>
          </p:cNvCxnSpPr>
          <p:nvPr/>
        </p:nvCxnSpPr>
        <p:spPr>
          <a:xfrm>
            <a:off x="2133600" y="1866900"/>
            <a:ext cx="1219200" cy="7620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19" idx="3"/>
            <a:endCxn id="8" idx="1"/>
          </p:cNvCxnSpPr>
          <p:nvPr/>
        </p:nvCxnSpPr>
        <p:spPr>
          <a:xfrm flipV="1">
            <a:off x="2133600" y="2628900"/>
            <a:ext cx="1219200" cy="7620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990600" y="16002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client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90600" y="31242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client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276600" y="1752600"/>
            <a:ext cx="518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 single server has limited throughput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990600" y="50292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client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352800" y="50292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primary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Can 26"/>
          <p:cNvSpPr/>
          <p:nvPr/>
        </p:nvSpPr>
        <p:spPr>
          <a:xfrm>
            <a:off x="4648200" y="5029200"/>
            <a:ext cx="914400" cy="533400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Arrow Connector 27"/>
          <p:cNvCxnSpPr>
            <a:stCxn id="25" idx="3"/>
            <a:endCxn id="26" idx="1"/>
          </p:cNvCxnSpPr>
          <p:nvPr/>
        </p:nvCxnSpPr>
        <p:spPr>
          <a:xfrm>
            <a:off x="2133600" y="5295900"/>
            <a:ext cx="1219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stCxn id="25" idx="3"/>
            <a:endCxn id="34" idx="1"/>
          </p:cNvCxnSpPr>
          <p:nvPr/>
        </p:nvCxnSpPr>
        <p:spPr>
          <a:xfrm flipV="1">
            <a:off x="2133600" y="4533900"/>
            <a:ext cx="1219200" cy="7620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25" idx="3"/>
            <a:endCxn id="36" idx="1"/>
          </p:cNvCxnSpPr>
          <p:nvPr/>
        </p:nvCxnSpPr>
        <p:spPr>
          <a:xfrm>
            <a:off x="2133600" y="5295900"/>
            <a:ext cx="1219200" cy="7620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3352800" y="42672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primary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Can 34"/>
          <p:cNvSpPr/>
          <p:nvPr/>
        </p:nvSpPr>
        <p:spPr>
          <a:xfrm>
            <a:off x="4648200" y="4267200"/>
            <a:ext cx="914400" cy="533400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3352800" y="57912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primary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Can 36"/>
          <p:cNvSpPr/>
          <p:nvPr/>
        </p:nvSpPr>
        <p:spPr>
          <a:xfrm>
            <a:off x="4648200" y="5791200"/>
            <a:ext cx="914400" cy="533400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5791200" y="4297740"/>
            <a:ext cx="2971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striping files across multiple servers provides scalable throughput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Impacts on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Bandwidth limitations</a:t>
            </a:r>
          </a:p>
          <a:p>
            <a:pPr lvl="1"/>
            <a:r>
              <a:rPr lang="en-US" dirty="0" smtClean="0"/>
              <a:t>Implications for client</a:t>
            </a:r>
          </a:p>
          <a:p>
            <a:pPr lvl="1"/>
            <a:r>
              <a:rPr lang="en-US" dirty="0" smtClean="0"/>
              <a:t>Implications for server</a:t>
            </a:r>
          </a:p>
          <a:p>
            <a:r>
              <a:rPr lang="en-US" dirty="0" smtClean="0"/>
              <a:t>Delay implications</a:t>
            </a:r>
          </a:p>
          <a:p>
            <a:pPr lvl="1"/>
            <a:r>
              <a:rPr lang="en-US" dirty="0" smtClean="0"/>
              <a:t>Particularly important if acknowledgements required</a:t>
            </a:r>
          </a:p>
          <a:p>
            <a:r>
              <a:rPr lang="en-US" dirty="0" smtClean="0"/>
              <a:t>Packet loss implications</a:t>
            </a:r>
          </a:p>
          <a:p>
            <a:pPr lvl="1"/>
            <a:r>
              <a:rPr lang="en-US" dirty="0" smtClean="0"/>
              <a:t>If loss rate high, will require acknowledgements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3500"/>
            <a:ext cx="8229600" cy="4525963"/>
          </a:xfrm>
        </p:spPr>
        <p:txBody>
          <a:bodyPr/>
          <a:lstStyle/>
          <a:p>
            <a:r>
              <a:rPr lang="en-US" dirty="0" smtClean="0"/>
              <a:t>Most file system operations are reads, so read performance is critical</a:t>
            </a:r>
          </a:p>
          <a:p>
            <a:r>
              <a:rPr lang="en-US" dirty="0" smtClean="0"/>
              <a:t>Common way to improve read performance is through caching</a:t>
            </a:r>
          </a:p>
          <a:p>
            <a:r>
              <a:rPr lang="en-US" dirty="0" smtClean="0"/>
              <a:t>Can use read-ahead, but costs of being wrong are higher than for local disk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Caching For 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6200"/>
            <a:ext cx="8229600" cy="4525963"/>
          </a:xfrm>
        </p:spPr>
        <p:txBody>
          <a:bodyPr/>
          <a:lstStyle/>
          <a:p>
            <a:r>
              <a:rPr lang="en-US" dirty="0" smtClean="0"/>
              <a:t>Client-side caching</a:t>
            </a:r>
          </a:p>
          <a:p>
            <a:pPr lvl="1"/>
            <a:r>
              <a:rPr lang="en-US" dirty="0" smtClean="0"/>
              <a:t>Cache data permanently stored at the server at the client</a:t>
            </a:r>
          </a:p>
          <a:p>
            <a:pPr lvl="1"/>
            <a:r>
              <a:rPr lang="en-US" dirty="0" smtClean="0"/>
              <a:t>Eliminates waits for remote read requests</a:t>
            </a:r>
          </a:p>
          <a:p>
            <a:pPr lvl="1"/>
            <a:r>
              <a:rPr lang="en-US" dirty="0" smtClean="0"/>
              <a:t>Reduces network traffic</a:t>
            </a:r>
          </a:p>
          <a:p>
            <a:pPr lvl="1"/>
            <a:r>
              <a:rPr lang="en-US" dirty="0" smtClean="0"/>
              <a:t>Reduces per-client load on server</a:t>
            </a:r>
          </a:p>
          <a:p>
            <a:r>
              <a:rPr lang="en-US" dirty="0" smtClean="0"/>
              <a:t>Server-side caching</a:t>
            </a:r>
          </a:p>
          <a:p>
            <a:pPr lvl="1"/>
            <a:r>
              <a:rPr lang="en-US" dirty="0" smtClean="0"/>
              <a:t>Typically performed similarly to single machine caching</a:t>
            </a:r>
          </a:p>
          <a:p>
            <a:pPr lvl="1"/>
            <a:r>
              <a:rPr lang="en-US" dirty="0" smtClean="0"/>
              <a:t>Reduces disk delays, but not network problems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0690"/>
            <a:ext cx="8229600" cy="4525963"/>
          </a:xfrm>
        </p:spPr>
        <p:txBody>
          <a:bodyPr/>
          <a:lstStyle/>
          <a:p>
            <a:r>
              <a:rPr lang="en-GB" sz="2800" dirty="0" smtClean="0"/>
              <a:t>Transparency</a:t>
            </a:r>
          </a:p>
          <a:p>
            <a:pPr lvl="1"/>
            <a:r>
              <a:rPr lang="en-GB" sz="2400" dirty="0" smtClean="0"/>
              <a:t>Indistinguishable from local files for </a:t>
            </a:r>
            <a:r>
              <a:rPr lang="en-GB" sz="2400" u="sng" dirty="0" smtClean="0"/>
              <a:t>all</a:t>
            </a:r>
            <a:r>
              <a:rPr lang="en-GB" sz="2400" dirty="0" smtClean="0"/>
              <a:t> uses</a:t>
            </a:r>
          </a:p>
          <a:p>
            <a:pPr lvl="1"/>
            <a:r>
              <a:rPr lang="en-GB" sz="2400" dirty="0" smtClean="0"/>
              <a:t>All clients see all files from anywhere</a:t>
            </a:r>
          </a:p>
          <a:p>
            <a:r>
              <a:rPr lang="en-GB" sz="2800" dirty="0" smtClean="0"/>
              <a:t>Performance</a:t>
            </a:r>
          </a:p>
          <a:p>
            <a:pPr lvl="1"/>
            <a:r>
              <a:rPr lang="en-GB" sz="2400" dirty="0" smtClean="0"/>
              <a:t>Per-client: at least as fast as local disk</a:t>
            </a:r>
          </a:p>
          <a:p>
            <a:pPr lvl="1"/>
            <a:r>
              <a:rPr lang="en-GB" sz="2400" dirty="0" smtClean="0"/>
              <a:t>Scalability:	unaffected by the number of clients </a:t>
            </a:r>
          </a:p>
          <a:p>
            <a:r>
              <a:rPr lang="en-GB" sz="2800" dirty="0" smtClean="0"/>
              <a:t>Cost</a:t>
            </a:r>
          </a:p>
          <a:p>
            <a:pPr lvl="1"/>
            <a:r>
              <a:rPr lang="en-GB" sz="2400" dirty="0" smtClean="0"/>
              <a:t>Capital:	less than local (per client) disk storage</a:t>
            </a:r>
          </a:p>
          <a:p>
            <a:pPr lvl="1"/>
            <a:r>
              <a:rPr lang="en-GB" sz="2400" dirty="0" smtClean="0"/>
              <a:t>Operational:  zero, it requires no administration</a:t>
            </a:r>
          </a:p>
          <a:p>
            <a:r>
              <a:rPr lang="en-GB" sz="2800" dirty="0" smtClean="0"/>
              <a:t>Capacity:	unlimited, it is never full</a:t>
            </a:r>
          </a:p>
          <a:p>
            <a:r>
              <a:rPr lang="en-GB" sz="2800" dirty="0" smtClean="0"/>
              <a:t>Availability:	100%, no failures or service down-time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Whole File Vs. Block 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5100"/>
            <a:ext cx="8229600" cy="4525963"/>
          </a:xfrm>
        </p:spPr>
        <p:txBody>
          <a:bodyPr/>
          <a:lstStyle/>
          <a:p>
            <a:r>
              <a:rPr lang="en-US" dirty="0" smtClean="0"/>
              <a:t>Many distributed file systems use whole file caching</a:t>
            </a:r>
          </a:p>
          <a:p>
            <a:pPr lvl="1"/>
            <a:r>
              <a:rPr lang="en-US" dirty="0" smtClean="0"/>
              <a:t>E.g., AFS</a:t>
            </a:r>
          </a:p>
          <a:p>
            <a:r>
              <a:rPr lang="en-US" dirty="0" smtClean="0"/>
              <a:t>Higher network latency justifies whole file pulls</a:t>
            </a:r>
          </a:p>
          <a:p>
            <a:r>
              <a:rPr lang="en-US" dirty="0" smtClean="0"/>
              <a:t>Stored in local (cache-only) file system</a:t>
            </a:r>
          </a:p>
          <a:p>
            <a:r>
              <a:rPr lang="en-US" dirty="0" smtClean="0"/>
              <a:t>Satisfy early reads before entire file arrives</a:t>
            </a:r>
          </a:p>
          <a:p>
            <a:r>
              <a:rPr lang="en-US" dirty="0" smtClean="0"/>
              <a:t>Block caching is also common (NFS)</a:t>
            </a:r>
          </a:p>
          <a:p>
            <a:pPr lvl="1"/>
            <a:r>
              <a:rPr lang="en-US" dirty="0" smtClean="0"/>
              <a:t>Typically integrated into shared block cache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Writes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6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Writes at clients need to get to </a:t>
            </a:r>
            <a:r>
              <a:rPr lang="en-US" dirty="0" err="1" smtClean="0"/>
              <a:t>server(s</a:t>
            </a:r>
            <a:r>
              <a:rPr lang="en-US" dirty="0" smtClean="0"/>
              <a:t>) that store the data</a:t>
            </a:r>
          </a:p>
          <a:p>
            <a:pPr lvl="1"/>
            <a:r>
              <a:rPr lang="en-US" dirty="0" smtClean="0"/>
              <a:t>And what about other clients caching that data?</a:t>
            </a:r>
          </a:p>
          <a:p>
            <a:r>
              <a:rPr lang="en-US" dirty="0" smtClean="0"/>
              <a:t>Not caching the writes is very expensive</a:t>
            </a:r>
          </a:p>
          <a:p>
            <a:pPr lvl="1"/>
            <a:r>
              <a:rPr lang="en-US" dirty="0" smtClean="0"/>
              <a:t>Since they need to traverse the network </a:t>
            </a:r>
          </a:p>
          <a:p>
            <a:pPr lvl="1"/>
            <a:r>
              <a:rPr lang="en-US" dirty="0" smtClean="0"/>
              <a:t>And probably be acknowledged</a:t>
            </a:r>
          </a:p>
          <a:p>
            <a:r>
              <a:rPr lang="en-US" dirty="0" smtClean="0"/>
              <a:t>Caching approaches improve performance at potential cost of consistency 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1338"/>
            <a:ext cx="8229600" cy="1143000"/>
          </a:xfrm>
        </p:spPr>
        <p:txBody>
          <a:bodyPr/>
          <a:lstStyle/>
          <a:p>
            <a:r>
              <a:rPr lang="en-US" dirty="0" smtClean="0"/>
              <a:t>Caching Writes For Distributed 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62100"/>
            <a:ext cx="8229600" cy="4525963"/>
          </a:xfrm>
        </p:spPr>
        <p:txBody>
          <a:bodyPr/>
          <a:lstStyle/>
          <a:p>
            <a:r>
              <a:rPr lang="en-US" sz="2800" dirty="0" smtClean="0"/>
              <a:t>Write-back cache</a:t>
            </a:r>
          </a:p>
          <a:p>
            <a:pPr lvl="1"/>
            <a:r>
              <a:rPr lang="en-US" sz="2400" dirty="0" smtClean="0"/>
              <a:t>Create the illusion of fast writes</a:t>
            </a:r>
          </a:p>
          <a:p>
            <a:pPr lvl="1"/>
            <a:r>
              <a:rPr lang="en-US" sz="2400" dirty="0" smtClean="0"/>
              <a:t>Combine small writes into larger writes</a:t>
            </a:r>
          </a:p>
          <a:p>
            <a:pPr lvl="1"/>
            <a:r>
              <a:rPr lang="en-US" sz="2400" dirty="0" smtClean="0"/>
              <a:t>Fewer, larger network and disk writes</a:t>
            </a:r>
          </a:p>
          <a:p>
            <a:pPr lvl="1"/>
            <a:r>
              <a:rPr lang="en-US" sz="2400" dirty="0" smtClean="0"/>
              <a:t>Enable local read-after-write consistency</a:t>
            </a:r>
          </a:p>
          <a:p>
            <a:r>
              <a:rPr lang="en-US" sz="2800" dirty="0" smtClean="0"/>
              <a:t>Whole-file updates</a:t>
            </a:r>
          </a:p>
          <a:p>
            <a:pPr lvl="1"/>
            <a:r>
              <a:rPr lang="en-US" sz="2400" dirty="0" smtClean="0"/>
              <a:t>No writes sent to server until </a:t>
            </a:r>
            <a:r>
              <a:rPr lang="en-US" sz="2400" i="1" dirty="0" smtClean="0"/>
              <a:t>close(2)</a:t>
            </a:r>
            <a:r>
              <a:rPr lang="en-US" sz="2400" dirty="0" smtClean="0"/>
              <a:t> or </a:t>
            </a:r>
            <a:r>
              <a:rPr lang="en-US" sz="2400" i="1" dirty="0" smtClean="0"/>
              <a:t>fsync(2)</a:t>
            </a:r>
          </a:p>
          <a:p>
            <a:pPr lvl="1"/>
            <a:r>
              <a:rPr lang="en-US" sz="2400" dirty="0" smtClean="0"/>
              <a:t>Reduce many successive updates to final result</a:t>
            </a:r>
          </a:p>
          <a:p>
            <a:pPr lvl="1"/>
            <a:r>
              <a:rPr lang="en-US" sz="2400" dirty="0" smtClean="0"/>
              <a:t>Possible file will be deleted before it is written</a:t>
            </a:r>
          </a:p>
          <a:p>
            <a:pPr lvl="1"/>
            <a:r>
              <a:rPr lang="en-US" sz="2400" dirty="0" smtClean="0"/>
              <a:t>Enable atomic updates, close-to-open consistency</a:t>
            </a:r>
          </a:p>
          <a:p>
            <a:pPr lvl="1"/>
            <a:r>
              <a:rPr lang="en-US" sz="2400" dirty="0" smtClean="0"/>
              <a:t>But may lead to more potential problems of inconsistency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Caching is essential in distributed systems</a:t>
            </a:r>
          </a:p>
          <a:p>
            <a:pPr lvl="1"/>
            <a:r>
              <a:rPr lang="en-US" dirty="0" smtClean="0"/>
              <a:t>For both performance and scalability</a:t>
            </a:r>
          </a:p>
          <a:p>
            <a:r>
              <a:rPr lang="en-US" dirty="0" smtClean="0"/>
              <a:t>Caching is easy in a single-writer system</a:t>
            </a:r>
          </a:p>
          <a:p>
            <a:pPr lvl="1"/>
            <a:r>
              <a:rPr lang="en-US" dirty="0" smtClean="0"/>
              <a:t>Force all writes to go through the cache</a:t>
            </a:r>
          </a:p>
          <a:p>
            <a:r>
              <a:rPr lang="en-US" dirty="0" smtClean="0"/>
              <a:t>Multi-writer distributed caching is hard</a:t>
            </a:r>
          </a:p>
          <a:p>
            <a:pPr lvl="1"/>
            <a:r>
              <a:rPr lang="en-US" u="sng" dirty="0" smtClean="0"/>
              <a:t>Time To Live</a:t>
            </a:r>
            <a:r>
              <a:rPr lang="en-US" dirty="0" smtClean="0"/>
              <a:t> is a cute idea that doesn’t work</a:t>
            </a:r>
          </a:p>
          <a:p>
            <a:pPr lvl="1"/>
            <a:r>
              <a:rPr lang="en-US" dirty="0" smtClean="0"/>
              <a:t>Constant validity checks defeat the purpose</a:t>
            </a:r>
          </a:p>
          <a:p>
            <a:pPr lvl="1"/>
            <a:r>
              <a:rPr lang="en-US" dirty="0" smtClean="0"/>
              <a:t>One-writer-at-a-time is too restrictive for most FS</a:t>
            </a:r>
          </a:p>
          <a:p>
            <a:pPr lvl="1"/>
            <a:r>
              <a:rPr lang="en-US" dirty="0" smtClean="0"/>
              <a:t>Change notifications are a reasonable alternative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Cost of Mirroring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Multi-host vs. multi-disk mirroring</a:t>
            </a:r>
          </a:p>
          <a:p>
            <a:pPr lvl="1"/>
            <a:r>
              <a:rPr lang="en-US" dirty="0" smtClean="0"/>
              <a:t>Protects against host and disk failures</a:t>
            </a:r>
          </a:p>
          <a:p>
            <a:pPr lvl="1"/>
            <a:r>
              <a:rPr lang="en-US" dirty="0" smtClean="0"/>
              <a:t>Creates much additional network traffic</a:t>
            </a:r>
          </a:p>
          <a:p>
            <a:r>
              <a:rPr lang="en-US" dirty="0" smtClean="0"/>
              <a:t>Mirroring by primary</a:t>
            </a:r>
          </a:p>
          <a:p>
            <a:pPr lvl="1"/>
            <a:r>
              <a:rPr lang="en-US" dirty="0" smtClean="0"/>
              <a:t>Primary becomes throughput bottleneck</a:t>
            </a:r>
          </a:p>
          <a:p>
            <a:pPr lvl="1"/>
            <a:r>
              <a:rPr lang="en-US" dirty="0" smtClean="0"/>
              <a:t>Move replication traffic to back-side network</a:t>
            </a:r>
          </a:p>
          <a:p>
            <a:r>
              <a:rPr lang="en-US" dirty="0" smtClean="0"/>
              <a:t>Mirroring by client</a:t>
            </a:r>
          </a:p>
          <a:p>
            <a:pPr lvl="1"/>
            <a:r>
              <a:rPr lang="en-US" dirty="0" smtClean="0"/>
              <a:t>Data flows directly from client to storage servers</a:t>
            </a:r>
          </a:p>
          <a:p>
            <a:pPr lvl="1"/>
            <a:r>
              <a:rPr lang="en-US" dirty="0" smtClean="0"/>
              <a:t>Replication traffic goes through client NIC</a:t>
            </a:r>
          </a:p>
          <a:p>
            <a:pPr lvl="1"/>
            <a:r>
              <a:rPr lang="en-US" dirty="0" smtClean="0"/>
              <a:t>Parity/erasure code computation on client CPU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Mirroring Through Primary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1676400" y="27813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server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Can 24"/>
          <p:cNvSpPr/>
          <p:nvPr/>
        </p:nvSpPr>
        <p:spPr>
          <a:xfrm>
            <a:off x="1828800" y="2171700"/>
            <a:ext cx="914400" cy="533400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048000" y="27813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server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Can 26"/>
          <p:cNvSpPr/>
          <p:nvPr/>
        </p:nvSpPr>
        <p:spPr>
          <a:xfrm>
            <a:off x="3200400" y="2171700"/>
            <a:ext cx="914400" cy="533400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810000" y="38481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primary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495800" y="27813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server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Can 29"/>
          <p:cNvSpPr/>
          <p:nvPr/>
        </p:nvSpPr>
        <p:spPr>
          <a:xfrm>
            <a:off x="4648200" y="2171700"/>
            <a:ext cx="914400" cy="533400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5943600" y="27813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server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Can 31"/>
          <p:cNvSpPr/>
          <p:nvPr/>
        </p:nvSpPr>
        <p:spPr>
          <a:xfrm>
            <a:off x="6096000" y="2171700"/>
            <a:ext cx="914400" cy="533400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Elbow Connector 32"/>
          <p:cNvCxnSpPr>
            <a:stCxn id="28" idx="0"/>
            <a:endCxn id="24" idx="2"/>
          </p:cNvCxnSpPr>
          <p:nvPr/>
        </p:nvCxnSpPr>
        <p:spPr>
          <a:xfrm rot="16200000" flipV="1">
            <a:off x="3048000" y="2514600"/>
            <a:ext cx="533400" cy="213360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/>
          <p:cNvCxnSpPr>
            <a:stCxn id="28" idx="0"/>
            <a:endCxn id="29" idx="2"/>
          </p:cNvCxnSpPr>
          <p:nvPr/>
        </p:nvCxnSpPr>
        <p:spPr>
          <a:xfrm rot="5400000" flipH="1" flipV="1">
            <a:off x="4457700" y="3238500"/>
            <a:ext cx="533400" cy="68580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stCxn id="28" idx="0"/>
            <a:endCxn id="26" idx="2"/>
          </p:cNvCxnSpPr>
          <p:nvPr/>
        </p:nvCxnSpPr>
        <p:spPr>
          <a:xfrm rot="16200000" flipV="1">
            <a:off x="3733800" y="3200400"/>
            <a:ext cx="533400" cy="76200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28" idx="0"/>
            <a:endCxn id="31" idx="2"/>
          </p:cNvCxnSpPr>
          <p:nvPr/>
        </p:nvCxnSpPr>
        <p:spPr>
          <a:xfrm rot="5400000" flipH="1" flipV="1">
            <a:off x="5181600" y="2514600"/>
            <a:ext cx="533400" cy="213360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28" idx="2"/>
          </p:cNvCxnSpPr>
          <p:nvPr/>
        </p:nvCxnSpPr>
        <p:spPr>
          <a:xfrm rot="5400000" flipH="1" flipV="1">
            <a:off x="4229100" y="4533900"/>
            <a:ext cx="304800" cy="1588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5118100" y="3619500"/>
            <a:ext cx="396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/>
                <a:cs typeface="Times New Roman"/>
              </a:rPr>
              <a:t>all data flows through primary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810000" y="46482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client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6238"/>
            <a:ext cx="8229600" cy="1143000"/>
          </a:xfrm>
        </p:spPr>
        <p:txBody>
          <a:bodyPr/>
          <a:lstStyle/>
          <a:p>
            <a:r>
              <a:rPr lang="en-US" dirty="0" smtClean="0"/>
              <a:t>Mirroring Through Direct Data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10000" y="34036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client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66800" y="43942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server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Can 6"/>
          <p:cNvSpPr/>
          <p:nvPr/>
        </p:nvSpPr>
        <p:spPr>
          <a:xfrm>
            <a:off x="1219200" y="5003800"/>
            <a:ext cx="914400" cy="533400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438400" y="43942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server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Can 8"/>
          <p:cNvSpPr/>
          <p:nvPr/>
        </p:nvSpPr>
        <p:spPr>
          <a:xfrm>
            <a:off x="2590800" y="5003800"/>
            <a:ext cx="914400" cy="533400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10000" y="43942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primary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81600" y="43942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server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Can 11"/>
          <p:cNvSpPr/>
          <p:nvPr/>
        </p:nvSpPr>
        <p:spPr>
          <a:xfrm>
            <a:off x="5334000" y="5003800"/>
            <a:ext cx="914400" cy="533400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629400" y="4394200"/>
            <a:ext cx="114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server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Can 13"/>
          <p:cNvSpPr/>
          <p:nvPr/>
        </p:nvSpPr>
        <p:spPr>
          <a:xfrm>
            <a:off x="6781800" y="5003800"/>
            <a:ext cx="914400" cy="533400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Elbow Connector 14"/>
          <p:cNvCxnSpPr>
            <a:stCxn id="5" idx="2"/>
            <a:endCxn id="6" idx="0"/>
          </p:cNvCxnSpPr>
          <p:nvPr/>
        </p:nvCxnSpPr>
        <p:spPr>
          <a:xfrm rot="5400000">
            <a:off x="2781300" y="2794000"/>
            <a:ext cx="457200" cy="274320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>
            <a:stCxn id="5" idx="2"/>
            <a:endCxn id="11" idx="0"/>
          </p:cNvCxnSpPr>
          <p:nvPr/>
        </p:nvCxnSpPr>
        <p:spPr>
          <a:xfrm rot="16200000" flipH="1">
            <a:off x="4838700" y="3479800"/>
            <a:ext cx="457200" cy="137160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5" idx="2"/>
            <a:endCxn id="8" idx="0"/>
          </p:cNvCxnSpPr>
          <p:nvPr/>
        </p:nvCxnSpPr>
        <p:spPr>
          <a:xfrm rot="5400000">
            <a:off x="3467100" y="3479800"/>
            <a:ext cx="457200" cy="137160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stCxn id="5" idx="2"/>
            <a:endCxn id="13" idx="0"/>
          </p:cNvCxnSpPr>
          <p:nvPr/>
        </p:nvCxnSpPr>
        <p:spPr>
          <a:xfrm rot="16200000" flipH="1">
            <a:off x="5562600" y="2755900"/>
            <a:ext cx="457200" cy="281940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5" idx="2"/>
            <a:endCxn id="10" idx="0"/>
          </p:cNvCxnSpPr>
          <p:nvPr/>
        </p:nvCxnSpPr>
        <p:spPr>
          <a:xfrm rot="5400000">
            <a:off x="4152900" y="4165600"/>
            <a:ext cx="457200" cy="1588"/>
          </a:xfrm>
          <a:prstGeom prst="straightConnector1">
            <a:avLst/>
          </a:prstGeom>
          <a:ln w="6350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470400" y="2863790"/>
            <a:ext cx="396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/>
                <a:cs typeface="Times New Roman"/>
              </a:rPr>
              <a:t>Data flows direct to storage nodes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95800" y="2177990"/>
            <a:ext cx="396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/>
                <a:cs typeface="Times New Roman"/>
              </a:rPr>
              <a:t>Primary directs client to storage nodes</a:t>
            </a:r>
            <a:endParaRPr lang="en-US" sz="20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Direct Data Path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Architecture</a:t>
            </a:r>
          </a:p>
          <a:p>
            <a:pPr lvl="1"/>
            <a:r>
              <a:rPr lang="en-US" dirty="0" smtClean="0"/>
              <a:t>Primary tells clients where which data resides</a:t>
            </a:r>
          </a:p>
          <a:p>
            <a:pPr lvl="1"/>
            <a:r>
              <a:rPr lang="en-US" dirty="0" smtClean="0"/>
              <a:t>Client communicates directly with storage servers</a:t>
            </a:r>
          </a:p>
          <a:p>
            <a:r>
              <a:rPr lang="en-US" dirty="0" smtClean="0"/>
              <a:t>Throughput</a:t>
            </a:r>
          </a:p>
          <a:p>
            <a:pPr lvl="1"/>
            <a:r>
              <a:rPr lang="en-US" dirty="0" smtClean="0"/>
              <a:t>Data can be striped across multiple storage servers</a:t>
            </a:r>
          </a:p>
          <a:p>
            <a:r>
              <a:rPr lang="en-US" dirty="0" smtClean="0"/>
              <a:t>Latency</a:t>
            </a:r>
          </a:p>
          <a:p>
            <a:pPr lvl="1"/>
            <a:r>
              <a:rPr lang="en-US" dirty="0" smtClean="0"/>
              <a:t>No intermediate relay through primary server</a:t>
            </a:r>
          </a:p>
          <a:p>
            <a:r>
              <a:rPr lang="en-US" dirty="0" smtClean="0"/>
              <a:t>Scalability</a:t>
            </a:r>
          </a:p>
          <a:p>
            <a:pPr lvl="1"/>
            <a:r>
              <a:rPr lang="en-US" dirty="0" smtClean="0"/>
              <a:t>Fewer messages on network</a:t>
            </a:r>
          </a:p>
          <a:p>
            <a:pPr lvl="1"/>
            <a:r>
              <a:rPr lang="en-US" dirty="0" smtClean="0"/>
              <a:t>Much less data flowing through primary servers</a:t>
            </a:r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8938"/>
            <a:ext cx="8229600" cy="1143000"/>
          </a:xfrm>
        </p:spPr>
        <p:txBody>
          <a:bodyPr/>
          <a:lstStyle/>
          <a:p>
            <a:r>
              <a:rPr lang="en-US" dirty="0" smtClean="0"/>
              <a:t>Reliability and Availability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Distributed systems must expect some failures</a:t>
            </a:r>
          </a:p>
          <a:p>
            <a:r>
              <a:rPr lang="en-US" dirty="0" smtClean="0"/>
              <a:t>Distributed file systems are expected to offer good service despite those failures</a:t>
            </a:r>
          </a:p>
          <a:p>
            <a:r>
              <a:rPr lang="en-US" dirty="0" smtClean="0"/>
              <a:t>How do we characterize that performance characteristic?</a:t>
            </a:r>
          </a:p>
          <a:p>
            <a:r>
              <a:rPr lang="en-US" dirty="0" smtClean="0"/>
              <a:t>How do we improve it?</a:t>
            </a:r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Recovery Time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1676400" y="2674204"/>
            <a:ext cx="1219200" cy="1219200"/>
          </a:xfrm>
          <a:prstGeom prst="ellipse">
            <a:avLst/>
          </a:prstGeom>
          <a:solidFill>
            <a:srgbClr val="0CF438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full service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334000" y="2674204"/>
            <a:ext cx="1219200" cy="1219200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no service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429000" y="4655404"/>
            <a:ext cx="1219200" cy="1219200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2" name="Straight Arrow Connector 11"/>
          <p:cNvCxnSpPr>
            <a:stCxn id="7" idx="6"/>
            <a:endCxn id="9" idx="2"/>
          </p:cNvCxnSpPr>
          <p:nvPr/>
        </p:nvCxnSpPr>
        <p:spPr>
          <a:xfrm>
            <a:off x="2895600" y="3283804"/>
            <a:ext cx="24384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026034" y="2979004"/>
            <a:ext cx="22317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Mean Time To Failure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h/w, s/w, external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4" name="Straight Arrow Connector 13"/>
          <p:cNvCxnSpPr>
            <a:stCxn id="9" idx="3"/>
            <a:endCxn id="10" idx="7"/>
          </p:cNvCxnSpPr>
          <p:nvPr/>
        </p:nvCxnSpPr>
        <p:spPr>
          <a:xfrm rot="5400000">
            <a:off x="4431552" y="3752956"/>
            <a:ext cx="1119096" cy="104289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099805" y="4217075"/>
            <a:ext cx="282499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dirty="0" smtClean="0">
                <a:solidFill>
                  <a:srgbClr val="FF0000"/>
                </a:solidFill>
              </a:rPr>
              <a:t>Mean Time To Repair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detect failure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promote 2</a:t>
            </a:r>
            <a:r>
              <a:rPr lang="en-US" baseline="30000" dirty="0" smtClean="0">
                <a:solidFill>
                  <a:srgbClr val="FF0000"/>
                </a:solidFill>
              </a:rPr>
              <a:t>nd</a:t>
            </a:r>
            <a:r>
              <a:rPr lang="en-US" dirty="0" smtClean="0">
                <a:solidFill>
                  <a:srgbClr val="FF0000"/>
                </a:solidFill>
              </a:rPr>
              <a:t>-ary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journal recovery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clients re-bind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reestablish session state</a:t>
            </a:r>
          </a:p>
          <a:p>
            <a:pPr marL="342900" indent="-342900">
              <a:buAutoNum type="arabicPeriod"/>
            </a:pP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21" name="Straight Arrow Connector 20"/>
          <p:cNvCxnSpPr>
            <a:stCxn id="10" idx="1"/>
            <a:endCxn id="7" idx="5"/>
          </p:cNvCxnSpPr>
          <p:nvPr/>
        </p:nvCxnSpPr>
        <p:spPr>
          <a:xfrm rot="16200000" flipV="1">
            <a:off x="2602752" y="3829156"/>
            <a:ext cx="1119096" cy="890496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823205" y="4362272"/>
            <a:ext cx="2215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dirty="0" smtClean="0">
                <a:solidFill>
                  <a:srgbClr val="FFC000"/>
                </a:solidFill>
              </a:rPr>
              <a:t>re-replication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362200" y="1487269"/>
            <a:ext cx="533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Availability =         MTTF</a:t>
            </a:r>
            <a:endParaRPr lang="en-US" sz="2400" b="1" u="sng" dirty="0" smtClean="0"/>
          </a:p>
          <a:p>
            <a:r>
              <a:rPr lang="en-US" sz="2400" b="1" dirty="0" smtClean="0"/>
              <a:t>                         MTTF + MTTR</a:t>
            </a:r>
            <a:endParaRPr lang="en-US" sz="2400" b="1" dirty="0"/>
          </a:p>
        </p:txBody>
      </p:sp>
      <p:cxnSp>
        <p:nvCxnSpPr>
          <p:cNvPr id="28" name="Straight Connector 27"/>
          <p:cNvCxnSpPr/>
          <p:nvPr/>
        </p:nvCxnSpPr>
        <p:spPr>
          <a:xfrm>
            <a:off x="4660900" y="1903412"/>
            <a:ext cx="16764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505200" y="5000500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degraded</a:t>
            </a:r>
          </a:p>
          <a:p>
            <a:pPr algn="ctr"/>
            <a:r>
              <a:rPr lang="en-US" sz="1600" dirty="0" smtClean="0"/>
              <a:t>service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708"/>
            <a:ext cx="8229600" cy="1143000"/>
          </a:xfrm>
        </p:spPr>
        <p:txBody>
          <a:bodyPr/>
          <a:lstStyle/>
          <a:p>
            <a:r>
              <a:rPr lang="en-US" dirty="0" smtClean="0"/>
              <a:t>Key Characteristics of Remote Data Access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APIs and transparency</a:t>
            </a:r>
          </a:p>
          <a:p>
            <a:pPr lvl="1"/>
            <a:r>
              <a:rPr lang="en-GB" dirty="0" smtClean="0"/>
              <a:t>How do users and processes access remote data?</a:t>
            </a:r>
          </a:p>
          <a:p>
            <a:pPr lvl="1"/>
            <a:r>
              <a:rPr lang="en-GB" dirty="0" smtClean="0"/>
              <a:t>How closely does remote data mimic local data?</a:t>
            </a:r>
          </a:p>
          <a:p>
            <a:r>
              <a:rPr lang="en-GB" dirty="0" smtClean="0"/>
              <a:t>Performance and robustness</a:t>
            </a:r>
          </a:p>
          <a:p>
            <a:pPr lvl="1"/>
            <a:r>
              <a:rPr lang="en-GB" dirty="0" smtClean="0"/>
              <a:t>Is remote data as fast and reliable as local data?</a:t>
            </a:r>
          </a:p>
          <a:p>
            <a:r>
              <a:rPr lang="en-GB" dirty="0" smtClean="0"/>
              <a:t>Architecture</a:t>
            </a:r>
          </a:p>
          <a:p>
            <a:pPr lvl="1"/>
            <a:r>
              <a:rPr lang="en-GB" dirty="0" smtClean="0"/>
              <a:t>How is solution integrated into clients and servers?</a:t>
            </a:r>
          </a:p>
          <a:p>
            <a:r>
              <a:rPr lang="en-GB" dirty="0" smtClean="0"/>
              <a:t>Protocol and work partitioning</a:t>
            </a:r>
          </a:p>
          <a:p>
            <a:pPr lvl="1"/>
            <a:r>
              <a:rPr lang="en-GB" dirty="0" smtClean="0"/>
              <a:t>How do client and server cooperate?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Reduce MTTF</a:t>
            </a:r>
          </a:p>
          <a:p>
            <a:pPr lvl="1"/>
            <a:r>
              <a:rPr lang="en-US" dirty="0" smtClean="0"/>
              <a:t>Use more reliable components</a:t>
            </a:r>
          </a:p>
          <a:p>
            <a:pPr lvl="1"/>
            <a:r>
              <a:rPr lang="en-US" dirty="0" smtClean="0"/>
              <a:t>Get rid of bugs</a:t>
            </a:r>
          </a:p>
          <a:p>
            <a:r>
              <a:rPr lang="en-US" dirty="0" smtClean="0"/>
              <a:t>Or reduce MTTR</a:t>
            </a:r>
          </a:p>
          <a:p>
            <a:pPr lvl="1"/>
            <a:r>
              <a:rPr lang="en-US" dirty="0" smtClean="0"/>
              <a:t>Use architectures that provide service quickly once recovery starts</a:t>
            </a:r>
          </a:p>
          <a:p>
            <a:pPr lvl="1"/>
            <a:r>
              <a:rPr lang="en-US" dirty="0" smtClean="0"/>
              <a:t>There are several places where you can improve MTTR</a:t>
            </a: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MTTR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Detect </a:t>
            </a:r>
            <a:r>
              <a:rPr lang="en-US" dirty="0" smtClean="0"/>
              <a:t>failures more quickly</a:t>
            </a:r>
          </a:p>
          <a:p>
            <a:r>
              <a:rPr lang="en-US" dirty="0" smtClean="0"/>
              <a:t>Promote secondary to primary role quickly</a:t>
            </a:r>
          </a:p>
          <a:p>
            <a:r>
              <a:rPr lang="en-US" dirty="0" smtClean="0"/>
              <a:t>Recover recent/in-progress operations quickly</a:t>
            </a:r>
          </a:p>
          <a:p>
            <a:r>
              <a:rPr lang="en-US" dirty="0" smtClean="0"/>
              <a:t>Inform and rebind clients quickly</a:t>
            </a:r>
          </a:p>
          <a:p>
            <a:r>
              <a:rPr lang="en-US" dirty="0" smtClean="0"/>
              <a:t>Re-establish session state (if any) quickly</a:t>
            </a:r>
          </a:p>
          <a:p>
            <a:r>
              <a:rPr lang="en-US" dirty="0" smtClean="0"/>
              <a:t>Degraded service may persist longer</a:t>
            </a:r>
          </a:p>
          <a:p>
            <a:pPr lvl="1"/>
            <a:r>
              <a:rPr lang="en-US" dirty="0" smtClean="0"/>
              <a:t>Restoring lost redundancy may take a while</a:t>
            </a:r>
          </a:p>
          <a:p>
            <a:pPr lvl="1"/>
            <a:r>
              <a:rPr lang="en-US" dirty="0" smtClean="0"/>
              <a:t>Heavily loading servers, disks, and network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6238"/>
            <a:ext cx="8229600" cy="1143000"/>
          </a:xfrm>
        </p:spPr>
        <p:txBody>
          <a:bodyPr/>
          <a:lstStyle/>
          <a:p>
            <a:r>
              <a:rPr lang="en-US" dirty="0" smtClean="0"/>
              <a:t>Scalability and Performance: Network Traffic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Network messages are expensive</a:t>
            </a:r>
          </a:p>
          <a:p>
            <a:pPr lvl="1"/>
            <a:r>
              <a:rPr lang="en-US" dirty="0" smtClean="0"/>
              <a:t>NIC and network capacity to carry them</a:t>
            </a:r>
          </a:p>
          <a:p>
            <a:pPr lvl="1"/>
            <a:r>
              <a:rPr lang="en-US" dirty="0" smtClean="0"/>
              <a:t>Server CPU cycles to process them</a:t>
            </a:r>
          </a:p>
          <a:p>
            <a:pPr lvl="1"/>
            <a:r>
              <a:rPr lang="en-US" dirty="0" smtClean="0"/>
              <a:t>Client delays awaiting responses</a:t>
            </a:r>
          </a:p>
          <a:p>
            <a:r>
              <a:rPr lang="en-US" dirty="0" smtClean="0"/>
              <a:t>Minimize messages/client/second</a:t>
            </a:r>
          </a:p>
          <a:p>
            <a:pPr lvl="1"/>
            <a:r>
              <a:rPr lang="en-US" dirty="0" smtClean="0"/>
              <a:t>Cache results to eliminate requests entirely</a:t>
            </a:r>
          </a:p>
          <a:p>
            <a:pPr lvl="1"/>
            <a:r>
              <a:rPr lang="en-US" dirty="0" smtClean="0"/>
              <a:t>Enable complex operations with single request</a:t>
            </a:r>
          </a:p>
          <a:p>
            <a:pPr lvl="1"/>
            <a:r>
              <a:rPr lang="en-US" dirty="0" smtClean="0"/>
              <a:t>Buffer up large writes in write-back cache</a:t>
            </a:r>
          </a:p>
          <a:p>
            <a:pPr lvl="1"/>
            <a:r>
              <a:rPr lang="en-US" dirty="0" smtClean="0"/>
              <a:t>Pre-fetch large reads into local cache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6238"/>
            <a:ext cx="8229600" cy="1143000"/>
          </a:xfrm>
        </p:spPr>
        <p:txBody>
          <a:bodyPr/>
          <a:lstStyle/>
          <a:p>
            <a:r>
              <a:rPr lang="en-US" dirty="0" smtClean="0"/>
              <a:t>Scalability Performance: Bottlenecks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Avoid single control points</a:t>
            </a:r>
          </a:p>
          <a:p>
            <a:pPr lvl="1"/>
            <a:r>
              <a:rPr lang="en-US" dirty="0" smtClean="0"/>
              <a:t>Partition responsibility over many nodes</a:t>
            </a:r>
          </a:p>
          <a:p>
            <a:r>
              <a:rPr lang="en-US" dirty="0" smtClean="0"/>
              <a:t>Separated data- and control-planes</a:t>
            </a:r>
          </a:p>
          <a:p>
            <a:pPr lvl="1"/>
            <a:r>
              <a:rPr lang="en-US" dirty="0" smtClean="0"/>
              <a:t>Control nodes choreograph the flow of data</a:t>
            </a:r>
          </a:p>
          <a:p>
            <a:pPr lvl="2"/>
            <a:r>
              <a:rPr lang="en-US" dirty="0" smtClean="0"/>
              <a:t>Where data should be stored or obtained from</a:t>
            </a:r>
          </a:p>
          <a:p>
            <a:pPr lvl="2"/>
            <a:r>
              <a:rPr lang="en-US" dirty="0" smtClean="0"/>
              <a:t>Ensuring coherency and correct serialization</a:t>
            </a:r>
          </a:p>
          <a:p>
            <a:pPr lvl="1"/>
            <a:r>
              <a:rPr lang="en-US" dirty="0" smtClean="0"/>
              <a:t>Data flows directly from producer to consumer</a:t>
            </a:r>
          </a:p>
          <a:p>
            <a:pPr lvl="2"/>
            <a:r>
              <a:rPr lang="en-US" dirty="0" smtClean="0"/>
              <a:t>Data paths are optimized for throughput/efficiency</a:t>
            </a:r>
          </a:p>
          <a:p>
            <a:r>
              <a:rPr lang="en-US" dirty="0" smtClean="0"/>
              <a:t>Dynamic re-partitioning of responsibilities</a:t>
            </a:r>
          </a:p>
          <a:p>
            <a:pPr lvl="1"/>
            <a:r>
              <a:rPr lang="en-US" dirty="0" smtClean="0"/>
              <a:t>In response to failures and/or load changes</a:t>
            </a:r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1447800" y="2057400"/>
            <a:ext cx="3810000" cy="3733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2209800" y="2362200"/>
            <a:ext cx="5029200" cy="1295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and Data Planes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895600" y="2667000"/>
            <a:ext cx="838200" cy="838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client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019800" y="2667000"/>
            <a:ext cx="838200" cy="8382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67400" y="282958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metadata</a:t>
            </a:r>
          </a:p>
          <a:p>
            <a:pPr algn="ctr"/>
            <a:r>
              <a:rPr lang="en-US" sz="1400" dirty="0" smtClean="0"/>
              <a:t>server</a:t>
            </a:r>
            <a:endParaRPr lang="en-US" sz="1400" dirty="0"/>
          </a:p>
        </p:txBody>
      </p:sp>
      <p:sp>
        <p:nvSpPr>
          <p:cNvPr id="9" name="Oval 8"/>
          <p:cNvSpPr/>
          <p:nvPr/>
        </p:nvSpPr>
        <p:spPr>
          <a:xfrm>
            <a:off x="2895600" y="4343400"/>
            <a:ext cx="838200" cy="838200"/>
          </a:xfrm>
          <a:prstGeom prst="ellipse">
            <a:avLst/>
          </a:prstGeom>
          <a:solidFill>
            <a:srgbClr val="0CF4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43200" y="44958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storage</a:t>
            </a:r>
          </a:p>
          <a:p>
            <a:pPr algn="ctr"/>
            <a:r>
              <a:rPr lang="en-US" sz="1400" dirty="0" smtClean="0"/>
              <a:t>server</a:t>
            </a:r>
            <a:endParaRPr lang="en-US" sz="1400" dirty="0"/>
          </a:p>
        </p:txBody>
      </p:sp>
      <p:sp>
        <p:nvSpPr>
          <p:cNvPr id="15" name="Oval 14"/>
          <p:cNvSpPr/>
          <p:nvPr/>
        </p:nvSpPr>
        <p:spPr>
          <a:xfrm>
            <a:off x="1752600" y="4343400"/>
            <a:ext cx="838200" cy="838200"/>
          </a:xfrm>
          <a:prstGeom prst="ellipse">
            <a:avLst/>
          </a:prstGeom>
          <a:solidFill>
            <a:srgbClr val="0CF4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00200" y="44958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storage</a:t>
            </a:r>
          </a:p>
          <a:p>
            <a:pPr algn="ctr"/>
            <a:r>
              <a:rPr lang="en-US" sz="1400" dirty="0" smtClean="0"/>
              <a:t>server</a:t>
            </a:r>
            <a:endParaRPr lang="en-US" sz="1400" dirty="0"/>
          </a:p>
        </p:txBody>
      </p:sp>
      <p:sp>
        <p:nvSpPr>
          <p:cNvPr id="17" name="Oval 16"/>
          <p:cNvSpPr/>
          <p:nvPr/>
        </p:nvSpPr>
        <p:spPr>
          <a:xfrm>
            <a:off x="3962400" y="4343400"/>
            <a:ext cx="838200" cy="838200"/>
          </a:xfrm>
          <a:prstGeom prst="ellipse">
            <a:avLst/>
          </a:prstGeom>
          <a:solidFill>
            <a:srgbClr val="0CF4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10000" y="44958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storage</a:t>
            </a:r>
          </a:p>
          <a:p>
            <a:pPr algn="ctr"/>
            <a:r>
              <a:rPr lang="en-US" sz="1400" dirty="0" smtClean="0"/>
              <a:t>server</a:t>
            </a:r>
            <a:endParaRPr lang="en-US" sz="1400" dirty="0"/>
          </a:p>
        </p:txBody>
      </p:sp>
      <p:cxnSp>
        <p:nvCxnSpPr>
          <p:cNvPr id="20" name="Straight Arrow Connector 19"/>
          <p:cNvCxnSpPr>
            <a:stCxn id="6" idx="6"/>
            <a:endCxn id="7" idx="2"/>
          </p:cNvCxnSpPr>
          <p:nvPr/>
        </p:nvCxnSpPr>
        <p:spPr>
          <a:xfrm>
            <a:off x="3733800" y="3086100"/>
            <a:ext cx="2286000" cy="1588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6" idx="4"/>
            <a:endCxn id="9" idx="0"/>
          </p:cNvCxnSpPr>
          <p:nvPr/>
        </p:nvCxnSpPr>
        <p:spPr>
          <a:xfrm rot="5400000">
            <a:off x="2895600" y="3924300"/>
            <a:ext cx="838200" cy="1588"/>
          </a:xfrm>
          <a:prstGeom prst="straightConnector1">
            <a:avLst/>
          </a:prstGeom>
          <a:ln w="571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6" idx="5"/>
          </p:cNvCxnSpPr>
          <p:nvPr/>
        </p:nvCxnSpPr>
        <p:spPr>
          <a:xfrm rot="16200000" flipH="1">
            <a:off x="3382449" y="3611048"/>
            <a:ext cx="1037153" cy="579954"/>
          </a:xfrm>
          <a:prstGeom prst="straightConnector1">
            <a:avLst/>
          </a:prstGeom>
          <a:ln w="571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6" idx="3"/>
          </p:cNvCxnSpPr>
          <p:nvPr/>
        </p:nvCxnSpPr>
        <p:spPr>
          <a:xfrm rot="5400000">
            <a:off x="2171700" y="3649149"/>
            <a:ext cx="1113353" cy="579952"/>
          </a:xfrm>
          <a:prstGeom prst="straightConnector1">
            <a:avLst/>
          </a:prstGeom>
          <a:ln w="571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181600" y="22860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control plane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2590800" y="54218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data plane</a:t>
            </a:r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2438"/>
            <a:ext cx="8229600" cy="1143000"/>
          </a:xfrm>
        </p:spPr>
        <p:txBody>
          <a:bodyPr/>
          <a:lstStyle/>
          <a:p>
            <a:r>
              <a:rPr lang="en-US" dirty="0" smtClean="0"/>
              <a:t>Scalability Performance: Cluster Protocols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Consensus protocols do not scale well</a:t>
            </a:r>
          </a:p>
          <a:p>
            <a:pPr lvl="1"/>
            <a:r>
              <a:rPr lang="en-US" dirty="0" smtClean="0"/>
              <a:t>They only work fast for small numbers of nodes</a:t>
            </a:r>
          </a:p>
          <a:p>
            <a:r>
              <a:rPr lang="en-US" dirty="0" smtClean="0"/>
              <a:t>Minimize number of consensus operations</a:t>
            </a:r>
          </a:p>
          <a:p>
            <a:pPr lvl="1"/>
            <a:r>
              <a:rPr lang="en-US" dirty="0" smtClean="0"/>
              <a:t>Elect a single master who makes decisions</a:t>
            </a:r>
          </a:p>
          <a:p>
            <a:pPr lvl="1"/>
            <a:r>
              <a:rPr lang="en-US" dirty="0" smtClean="0"/>
              <a:t>Partitioned and delegated responsibility</a:t>
            </a:r>
          </a:p>
          <a:p>
            <a:r>
              <a:rPr lang="en-US" dirty="0" smtClean="0"/>
              <a:t>Avoid large-consensus/transaction groups</a:t>
            </a:r>
          </a:p>
          <a:p>
            <a:pPr lvl="1"/>
            <a:r>
              <a:rPr lang="en-US" dirty="0" smtClean="0"/>
              <a:t>Partition work among numerous small groups</a:t>
            </a:r>
          </a:p>
          <a:p>
            <a:r>
              <a:rPr lang="en-US" dirty="0" smtClean="0"/>
              <a:t>Avoid high communications fan-in/fan-out</a:t>
            </a:r>
          </a:p>
          <a:p>
            <a:pPr lvl="1"/>
            <a:r>
              <a:rPr lang="en-US" dirty="0" smtClean="0"/>
              <a:t>Hierarchical information gathering/distribution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Hierarchical Communication Structure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962400" y="3581400"/>
            <a:ext cx="8382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0" name="Oval 9"/>
          <p:cNvSpPr/>
          <p:nvPr/>
        </p:nvSpPr>
        <p:spPr>
          <a:xfrm>
            <a:off x="2743200" y="3617025"/>
            <a:ext cx="762000" cy="7620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1" name="Oval 10"/>
          <p:cNvSpPr/>
          <p:nvPr/>
        </p:nvSpPr>
        <p:spPr>
          <a:xfrm>
            <a:off x="3276600" y="5638800"/>
            <a:ext cx="609600" cy="6096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2" name="Oval 11"/>
          <p:cNvSpPr/>
          <p:nvPr/>
        </p:nvSpPr>
        <p:spPr>
          <a:xfrm>
            <a:off x="4953000" y="5638800"/>
            <a:ext cx="609600" cy="6096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3" name="Oval 12"/>
          <p:cNvSpPr/>
          <p:nvPr/>
        </p:nvSpPr>
        <p:spPr>
          <a:xfrm>
            <a:off x="6248400" y="4495800"/>
            <a:ext cx="609600" cy="6096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4" name="Oval 13"/>
          <p:cNvSpPr/>
          <p:nvPr/>
        </p:nvSpPr>
        <p:spPr>
          <a:xfrm>
            <a:off x="6248400" y="2895600"/>
            <a:ext cx="609600" cy="6096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5" name="Oval 14"/>
          <p:cNvSpPr/>
          <p:nvPr/>
        </p:nvSpPr>
        <p:spPr>
          <a:xfrm>
            <a:off x="5029200" y="1600200"/>
            <a:ext cx="609600" cy="6096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6" name="Oval 15"/>
          <p:cNvSpPr/>
          <p:nvPr/>
        </p:nvSpPr>
        <p:spPr>
          <a:xfrm>
            <a:off x="3124200" y="1600200"/>
            <a:ext cx="609600" cy="6096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7" name="Oval 16"/>
          <p:cNvSpPr/>
          <p:nvPr/>
        </p:nvSpPr>
        <p:spPr>
          <a:xfrm>
            <a:off x="1981200" y="2895600"/>
            <a:ext cx="609600" cy="6096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8" name="Oval 17"/>
          <p:cNvSpPr/>
          <p:nvPr/>
        </p:nvSpPr>
        <p:spPr>
          <a:xfrm>
            <a:off x="1981200" y="4495800"/>
            <a:ext cx="609600" cy="6096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9" name="Oval 18"/>
          <p:cNvSpPr/>
          <p:nvPr/>
        </p:nvSpPr>
        <p:spPr>
          <a:xfrm>
            <a:off x="3991100" y="2438400"/>
            <a:ext cx="762000" cy="7620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20" name="Oval 19"/>
          <p:cNvSpPr/>
          <p:nvPr/>
        </p:nvSpPr>
        <p:spPr>
          <a:xfrm>
            <a:off x="5257800" y="3617025"/>
            <a:ext cx="762000" cy="7620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21" name="Oval 20"/>
          <p:cNvSpPr/>
          <p:nvPr/>
        </p:nvSpPr>
        <p:spPr>
          <a:xfrm>
            <a:off x="4014850" y="4800600"/>
            <a:ext cx="762000" cy="7620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cxnSp>
        <p:nvCxnSpPr>
          <p:cNvPr id="23" name="Straight Connector 22"/>
          <p:cNvCxnSpPr>
            <a:stCxn id="19" idx="4"/>
            <a:endCxn id="6" idx="0"/>
          </p:cNvCxnSpPr>
          <p:nvPr/>
        </p:nvCxnSpPr>
        <p:spPr>
          <a:xfrm rot="16200000" flipH="1">
            <a:off x="4186300" y="3386200"/>
            <a:ext cx="381000" cy="940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6" idx="4"/>
            <a:endCxn id="21" idx="0"/>
          </p:cNvCxnSpPr>
          <p:nvPr/>
        </p:nvCxnSpPr>
        <p:spPr>
          <a:xfrm rot="16200000" flipH="1">
            <a:off x="4198175" y="4602925"/>
            <a:ext cx="381000" cy="1435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6" idx="6"/>
            <a:endCxn id="20" idx="2"/>
          </p:cNvCxnSpPr>
          <p:nvPr/>
        </p:nvCxnSpPr>
        <p:spPr>
          <a:xfrm flipV="1">
            <a:off x="4800600" y="3998025"/>
            <a:ext cx="457200" cy="2475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0" idx="6"/>
            <a:endCxn id="6" idx="2"/>
          </p:cNvCxnSpPr>
          <p:nvPr/>
        </p:nvCxnSpPr>
        <p:spPr>
          <a:xfrm>
            <a:off x="3505200" y="3998025"/>
            <a:ext cx="457200" cy="2475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20" idx="5"/>
            <a:endCxn id="13" idx="1"/>
          </p:cNvCxnSpPr>
          <p:nvPr/>
        </p:nvCxnSpPr>
        <p:spPr>
          <a:xfrm rot="16200000" flipH="1">
            <a:off x="5964121" y="4211520"/>
            <a:ext cx="317641" cy="429466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20" idx="7"/>
            <a:endCxn id="14" idx="3"/>
          </p:cNvCxnSpPr>
          <p:nvPr/>
        </p:nvCxnSpPr>
        <p:spPr>
          <a:xfrm rot="5400000" flipH="1" flipV="1">
            <a:off x="5966596" y="3357539"/>
            <a:ext cx="312691" cy="429466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1" idx="5"/>
            <a:endCxn id="12" idx="1"/>
          </p:cNvCxnSpPr>
          <p:nvPr/>
        </p:nvCxnSpPr>
        <p:spPr>
          <a:xfrm rot="16200000" flipH="1">
            <a:off x="4715233" y="5401033"/>
            <a:ext cx="277066" cy="377016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21" idx="3"/>
            <a:endCxn id="11" idx="7"/>
          </p:cNvCxnSpPr>
          <p:nvPr/>
        </p:nvCxnSpPr>
        <p:spPr>
          <a:xfrm rot="5400000">
            <a:off x="3823151" y="5424783"/>
            <a:ext cx="277066" cy="329516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10" idx="3"/>
            <a:endCxn id="18" idx="7"/>
          </p:cNvCxnSpPr>
          <p:nvPr/>
        </p:nvCxnSpPr>
        <p:spPr>
          <a:xfrm rot="5400000">
            <a:off x="2519339" y="4249620"/>
            <a:ext cx="317641" cy="353266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10" idx="1"/>
            <a:endCxn id="17" idx="5"/>
          </p:cNvCxnSpPr>
          <p:nvPr/>
        </p:nvCxnSpPr>
        <p:spPr>
          <a:xfrm rot="16200000" flipV="1">
            <a:off x="2521814" y="3395639"/>
            <a:ext cx="312691" cy="353266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16" idx="5"/>
            <a:endCxn id="19" idx="1"/>
          </p:cNvCxnSpPr>
          <p:nvPr/>
        </p:nvCxnSpPr>
        <p:spPr>
          <a:xfrm rot="16200000" flipH="1">
            <a:off x="3658876" y="2106176"/>
            <a:ext cx="429466" cy="458166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15" idx="3"/>
            <a:endCxn id="19" idx="7"/>
          </p:cNvCxnSpPr>
          <p:nvPr/>
        </p:nvCxnSpPr>
        <p:spPr>
          <a:xfrm rot="5400000">
            <a:off x="4665258" y="2096776"/>
            <a:ext cx="429466" cy="476966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20" idx="0"/>
            <a:endCxn id="15" idx="4"/>
          </p:cNvCxnSpPr>
          <p:nvPr/>
        </p:nvCxnSpPr>
        <p:spPr>
          <a:xfrm rot="16200000" flipV="1">
            <a:off x="4782788" y="2761013"/>
            <a:ext cx="1407225" cy="304800"/>
          </a:xfrm>
          <a:prstGeom prst="line">
            <a:avLst/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12" idx="0"/>
            <a:endCxn id="20" idx="4"/>
          </p:cNvCxnSpPr>
          <p:nvPr/>
        </p:nvCxnSpPr>
        <p:spPr>
          <a:xfrm rot="5400000" flipH="1" flipV="1">
            <a:off x="4818413" y="4818413"/>
            <a:ext cx="1259775" cy="381000"/>
          </a:xfrm>
          <a:prstGeom prst="line">
            <a:avLst/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14" idx="2"/>
            <a:endCxn id="19" idx="6"/>
          </p:cNvCxnSpPr>
          <p:nvPr/>
        </p:nvCxnSpPr>
        <p:spPr>
          <a:xfrm rot="10800000">
            <a:off x="4753100" y="2819400"/>
            <a:ext cx="1495300" cy="381000"/>
          </a:xfrm>
          <a:prstGeom prst="line">
            <a:avLst/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9" idx="2"/>
            <a:endCxn id="17" idx="6"/>
          </p:cNvCxnSpPr>
          <p:nvPr/>
        </p:nvCxnSpPr>
        <p:spPr>
          <a:xfrm rot="10800000" flipV="1">
            <a:off x="2590800" y="2819400"/>
            <a:ext cx="1400300" cy="381000"/>
          </a:xfrm>
          <a:prstGeom prst="line">
            <a:avLst/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13" idx="2"/>
            <a:endCxn id="21" idx="6"/>
          </p:cNvCxnSpPr>
          <p:nvPr/>
        </p:nvCxnSpPr>
        <p:spPr>
          <a:xfrm rot="10800000" flipV="1">
            <a:off x="4776850" y="4800600"/>
            <a:ext cx="1471550" cy="381000"/>
          </a:xfrm>
          <a:prstGeom prst="line">
            <a:avLst/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8" idx="6"/>
            <a:endCxn id="21" idx="2"/>
          </p:cNvCxnSpPr>
          <p:nvPr/>
        </p:nvCxnSpPr>
        <p:spPr>
          <a:xfrm>
            <a:off x="2590800" y="4800600"/>
            <a:ext cx="1424050" cy="381000"/>
          </a:xfrm>
          <a:prstGeom prst="line">
            <a:avLst/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10" idx="0"/>
            <a:endCxn id="16" idx="3"/>
          </p:cNvCxnSpPr>
          <p:nvPr/>
        </p:nvCxnSpPr>
        <p:spPr>
          <a:xfrm rot="5400000" flipH="1" flipV="1">
            <a:off x="2420588" y="2824139"/>
            <a:ext cx="1496499" cy="89274"/>
          </a:xfrm>
          <a:prstGeom prst="line">
            <a:avLst/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11" idx="0"/>
            <a:endCxn id="10" idx="4"/>
          </p:cNvCxnSpPr>
          <p:nvPr/>
        </p:nvCxnSpPr>
        <p:spPr>
          <a:xfrm rot="16200000" flipV="1">
            <a:off x="2722913" y="4780313"/>
            <a:ext cx="1259775" cy="457200"/>
          </a:xfrm>
          <a:prstGeom prst="line">
            <a:avLst/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files to local user that are stored on remote machine</a:t>
            </a:r>
          </a:p>
          <a:p>
            <a:r>
              <a:rPr lang="en-US" dirty="0" smtClean="0"/>
              <a:t>Using the same or similar model as file access</a:t>
            </a:r>
          </a:p>
          <a:p>
            <a:r>
              <a:rPr lang="en-US" dirty="0" smtClean="0"/>
              <a:t>Not the only case for remote data access</a:t>
            </a:r>
          </a:p>
          <a:p>
            <a:pPr lvl="1"/>
            <a:r>
              <a:rPr lang="en-US" dirty="0" smtClean="0"/>
              <a:t>Remote storage devices </a:t>
            </a:r>
          </a:p>
          <a:p>
            <a:pPr lvl="2"/>
            <a:r>
              <a:rPr lang="en-US" dirty="0" smtClean="0"/>
              <a:t>Accessed by low level device operations over network</a:t>
            </a:r>
          </a:p>
          <a:p>
            <a:pPr lvl="1"/>
            <a:r>
              <a:rPr lang="en-US" dirty="0" smtClean="0"/>
              <a:t>Remote databases</a:t>
            </a:r>
          </a:p>
          <a:p>
            <a:pPr lvl="2"/>
            <a:r>
              <a:rPr lang="en-US" dirty="0" smtClean="0"/>
              <a:t>Accessed by database queries on remote nodes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3538"/>
            <a:ext cx="8229600" cy="1143000"/>
          </a:xfrm>
        </p:spPr>
        <p:txBody>
          <a:bodyPr/>
          <a:lstStyle/>
          <a:p>
            <a:r>
              <a:rPr lang="en-US" dirty="0" smtClean="0"/>
              <a:t>Remote Data Access and 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forms of remote data access rely on networking</a:t>
            </a:r>
          </a:p>
          <a:p>
            <a:r>
              <a:rPr lang="en-US" dirty="0" smtClean="0"/>
              <a:t>Which is provided by the operating system as previously discussed</a:t>
            </a:r>
          </a:p>
          <a:p>
            <a:r>
              <a:rPr lang="en-US" dirty="0" smtClean="0"/>
              <a:t>Remote data access must take networking realities into account</a:t>
            </a:r>
          </a:p>
          <a:p>
            <a:pPr lvl="1"/>
            <a:r>
              <a:rPr lang="en-US" dirty="0" smtClean="0"/>
              <a:t>Unreliability</a:t>
            </a:r>
          </a:p>
          <a:p>
            <a:pPr lvl="1"/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Security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File Access Architectures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Client/server</a:t>
            </a:r>
          </a:p>
          <a:p>
            <a:r>
              <a:rPr lang="en-US" dirty="0" smtClean="0"/>
              <a:t>Remote file transfer</a:t>
            </a:r>
          </a:p>
          <a:p>
            <a:r>
              <a:rPr lang="en-US" dirty="0" smtClean="0"/>
              <a:t>Remote disk access</a:t>
            </a:r>
          </a:p>
          <a:p>
            <a:r>
              <a:rPr lang="en-US" dirty="0" smtClean="0"/>
              <a:t>Remote file access</a:t>
            </a:r>
          </a:p>
          <a:p>
            <a:r>
              <a:rPr lang="en-US" dirty="0" smtClean="0"/>
              <a:t>Cloud model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76602" y="526013"/>
            <a:ext cx="7781597" cy="718587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Client/Server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1100"/>
            <a:ext cx="8229600" cy="4525963"/>
          </a:xfrm>
        </p:spPr>
        <p:txBody>
          <a:bodyPr/>
          <a:lstStyle/>
          <a:p>
            <a:r>
              <a:rPr lang="en-US" dirty="0" smtClean="0"/>
              <a:t>Peer-to-peer</a:t>
            </a:r>
          </a:p>
          <a:p>
            <a:pPr lvl="1"/>
            <a:r>
              <a:rPr lang="en-US" dirty="0" smtClean="0"/>
              <a:t>Most systems have resources (e.g. disks, printers)</a:t>
            </a:r>
          </a:p>
          <a:p>
            <a:pPr lvl="1"/>
            <a:r>
              <a:rPr lang="en-US" dirty="0" smtClean="0"/>
              <a:t>They cooperate/share with one-</a:t>
            </a:r>
            <a:r>
              <a:rPr lang="en-US" dirty="0" smtClean="0"/>
              <a:t>another</a:t>
            </a:r>
          </a:p>
          <a:p>
            <a:pPr lvl="1"/>
            <a:r>
              <a:rPr lang="en-US" dirty="0" smtClean="0"/>
              <a:t>Everyone is both client and server (potentially)</a:t>
            </a:r>
            <a:endParaRPr lang="en-US" dirty="0" smtClean="0"/>
          </a:p>
          <a:p>
            <a:r>
              <a:rPr lang="en-US" dirty="0" smtClean="0"/>
              <a:t>Thin client</a:t>
            </a:r>
          </a:p>
          <a:p>
            <a:pPr lvl="1"/>
            <a:r>
              <a:rPr lang="en-US" dirty="0" smtClean="0"/>
              <a:t>Few local resources (e.g. CPU, NIC, display)</a:t>
            </a:r>
          </a:p>
          <a:p>
            <a:pPr lvl="1"/>
            <a:r>
              <a:rPr lang="en-US" dirty="0" smtClean="0"/>
              <a:t>Most resources on work-group or domain servers</a:t>
            </a:r>
          </a:p>
          <a:p>
            <a:r>
              <a:rPr lang="en-US" dirty="0" smtClean="0"/>
              <a:t>Cloud services</a:t>
            </a:r>
          </a:p>
          <a:p>
            <a:pPr lvl="1"/>
            <a:r>
              <a:rPr lang="en-US" dirty="0" smtClean="0"/>
              <a:t>Clients access services rather than resources</a:t>
            </a:r>
          </a:p>
          <a:p>
            <a:pPr lvl="1"/>
            <a:r>
              <a:rPr lang="en-US" dirty="0" smtClean="0"/>
              <a:t>Clients do not see individual servers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65150</TotalTime>
  <Words>2921</Words>
  <Application>Microsoft Macintosh PowerPoint</Application>
  <PresentationFormat>On-screen Show (4:3)</PresentationFormat>
  <Paragraphs>602</Paragraphs>
  <Slides>56</Slides>
  <Notes>8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57" baseType="lpstr">
      <vt:lpstr>Default Theme</vt:lpstr>
      <vt:lpstr>Operating System Principles: Accessing Remote Data CS 111 Operating Systems  Peter Reiher </vt:lpstr>
      <vt:lpstr>Outline</vt:lpstr>
      <vt:lpstr>Remote Data:  Goals and Challenges</vt:lpstr>
      <vt:lpstr>Basic Goals</vt:lpstr>
      <vt:lpstr>Key Characteristics of Remote Data Access Solutions</vt:lpstr>
      <vt:lpstr>Remote File Systems</vt:lpstr>
      <vt:lpstr>Remote Data Access and Networking</vt:lpstr>
      <vt:lpstr>Remote File Access Architectures</vt:lpstr>
      <vt:lpstr>Client/Server Models</vt:lpstr>
      <vt:lpstr>Remote File Transfer</vt:lpstr>
      <vt:lpstr>Remote Disk Access</vt:lpstr>
      <vt:lpstr>Remote Disk Access Architecture</vt:lpstr>
      <vt:lpstr>Rating Remote Disk Access</vt:lpstr>
      <vt:lpstr>Remote File Access</vt:lpstr>
      <vt:lpstr>Remote File Access Architecture</vt:lpstr>
      <vt:lpstr>Rating Remote File Access</vt:lpstr>
      <vt:lpstr>Cloud Model</vt:lpstr>
      <vt:lpstr>Remote Disk/File Access</vt:lpstr>
      <vt:lpstr>Remote vs. Distributed FS</vt:lpstr>
      <vt:lpstr>Security For Remote File Systems</vt:lpstr>
      <vt:lpstr>Authentication Approaches</vt:lpstr>
      <vt:lpstr>Anonymous Access</vt:lpstr>
      <vt:lpstr>Peer-to-Peer Security</vt:lpstr>
      <vt:lpstr>Server Authenticated Approaches</vt:lpstr>
      <vt:lpstr>Domain Authentication Approaches</vt:lpstr>
      <vt:lpstr>Distributed Authorization</vt:lpstr>
      <vt:lpstr>Reliability and Availability</vt:lpstr>
      <vt:lpstr>Achieving Reliability</vt:lpstr>
      <vt:lpstr>Reliability: Data Mirroring</vt:lpstr>
      <vt:lpstr>Mirroring, Parity, and Erasure Coding</vt:lpstr>
      <vt:lpstr>Availability and Fail-Over</vt:lpstr>
      <vt:lpstr>Availability: Failure Detect/Rebind</vt:lpstr>
      <vt:lpstr>Availability: Stateless Protocols</vt:lpstr>
      <vt:lpstr>Availability: Idempotent Operations</vt:lpstr>
      <vt:lpstr>Remote File System Performance</vt:lpstr>
      <vt:lpstr>Disk Bandwidth Implications</vt:lpstr>
      <vt:lpstr>Network Impacts on Performance</vt:lpstr>
      <vt:lpstr>Cost of Reads</vt:lpstr>
      <vt:lpstr>Caching For Reads</vt:lpstr>
      <vt:lpstr>Whole File Vs. Block Caching</vt:lpstr>
      <vt:lpstr>Cost of Writes</vt:lpstr>
      <vt:lpstr>Caching Writes For Distributed File Systems</vt:lpstr>
      <vt:lpstr>Cost of Consistency</vt:lpstr>
      <vt:lpstr>Cost of Mirroring</vt:lpstr>
      <vt:lpstr>Mirroring Through Primary</vt:lpstr>
      <vt:lpstr>Mirroring Through Direct Data Flow</vt:lpstr>
      <vt:lpstr>Benefits of Direct Data Path</vt:lpstr>
      <vt:lpstr>Reliability and Availability Performance</vt:lpstr>
      <vt:lpstr>Recovery Time</vt:lpstr>
      <vt:lpstr>Improving Availability</vt:lpstr>
      <vt:lpstr>Improving MTTR</vt:lpstr>
      <vt:lpstr>Scalability and Performance: Network Traffic</vt:lpstr>
      <vt:lpstr>Scalability Performance: Bottlenecks</vt:lpstr>
      <vt:lpstr>Control and Data Planes</vt:lpstr>
      <vt:lpstr>Scalability Performance: Cluster Protocols</vt:lpstr>
      <vt:lpstr>Hierarchical Communication Structure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108</cp:revision>
  <cp:lastPrinted>2017-11-08T17:31:41Z</cp:lastPrinted>
  <dcterms:created xsi:type="dcterms:W3CDTF">2017-12-01T16:02:20Z</dcterms:created>
  <dcterms:modified xsi:type="dcterms:W3CDTF">2017-12-01T16:21:54Z</dcterms:modified>
</cp:coreProperties>
</file>