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Default Extension="jpeg" ContentType="image/jpeg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5"/>
  </p:notesMasterIdLst>
  <p:handoutMasterIdLst>
    <p:handoutMasterId r:id="rId66"/>
  </p:handoutMasterIdLst>
  <p:sldIdLst>
    <p:sldId id="258" r:id="rId2"/>
    <p:sldId id="259" r:id="rId3"/>
    <p:sldId id="401" r:id="rId4"/>
    <p:sldId id="402" r:id="rId5"/>
    <p:sldId id="476" r:id="rId6"/>
    <p:sldId id="475" r:id="rId7"/>
    <p:sldId id="477" r:id="rId8"/>
    <p:sldId id="471" r:id="rId9"/>
    <p:sldId id="403" r:id="rId10"/>
    <p:sldId id="470" r:id="rId11"/>
    <p:sldId id="472" r:id="rId12"/>
    <p:sldId id="404" r:id="rId13"/>
    <p:sldId id="405" r:id="rId14"/>
    <p:sldId id="469" r:id="rId15"/>
    <p:sldId id="406" r:id="rId16"/>
    <p:sldId id="407" r:id="rId17"/>
    <p:sldId id="408" r:id="rId18"/>
    <p:sldId id="428" r:id="rId19"/>
    <p:sldId id="426" r:id="rId20"/>
    <p:sldId id="427" r:id="rId21"/>
    <p:sldId id="429" r:id="rId22"/>
    <p:sldId id="430" r:id="rId23"/>
    <p:sldId id="409" r:id="rId24"/>
    <p:sldId id="410" r:id="rId25"/>
    <p:sldId id="411" r:id="rId26"/>
    <p:sldId id="412" r:id="rId27"/>
    <p:sldId id="413" r:id="rId28"/>
    <p:sldId id="414" r:id="rId29"/>
    <p:sldId id="415" r:id="rId30"/>
    <p:sldId id="416" r:id="rId31"/>
    <p:sldId id="417" r:id="rId32"/>
    <p:sldId id="418" r:id="rId33"/>
    <p:sldId id="419" r:id="rId34"/>
    <p:sldId id="421" r:id="rId35"/>
    <p:sldId id="422" r:id="rId36"/>
    <p:sldId id="425" r:id="rId37"/>
    <p:sldId id="450" r:id="rId38"/>
    <p:sldId id="451" r:id="rId39"/>
    <p:sldId id="452" r:id="rId40"/>
    <p:sldId id="431" r:id="rId41"/>
    <p:sldId id="437" r:id="rId42"/>
    <p:sldId id="438" r:id="rId43"/>
    <p:sldId id="439" r:id="rId44"/>
    <p:sldId id="453" r:id="rId45"/>
    <p:sldId id="440" r:id="rId46"/>
    <p:sldId id="454" r:id="rId47"/>
    <p:sldId id="441" r:id="rId48"/>
    <p:sldId id="444" r:id="rId49"/>
    <p:sldId id="442" r:id="rId50"/>
    <p:sldId id="443" r:id="rId51"/>
    <p:sldId id="473" r:id="rId52"/>
    <p:sldId id="445" r:id="rId53"/>
    <p:sldId id="446" r:id="rId54"/>
    <p:sldId id="447" r:id="rId55"/>
    <p:sldId id="448" r:id="rId56"/>
    <p:sldId id="460" r:id="rId57"/>
    <p:sldId id="465" r:id="rId58"/>
    <p:sldId id="461" r:id="rId59"/>
    <p:sldId id="474" r:id="rId60"/>
    <p:sldId id="466" r:id="rId61"/>
    <p:sldId id="463" r:id="rId62"/>
    <p:sldId id="467" r:id="rId63"/>
    <p:sldId id="468" r:id="rId6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821" autoAdjust="0"/>
    <p:restoredTop sz="94660"/>
  </p:normalViewPr>
  <p:slideViewPr>
    <p:cSldViewPr snapToGrid="0" snapToObjects="1">
      <p:cViewPr>
        <p:scale>
          <a:sx n="100" d="100"/>
          <a:sy n="100" d="100"/>
        </p:scale>
        <p:origin x="-87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notesMaster" Target="notesMasters/notesMaster1.xml"/><Relationship Id="rId66" Type="http://schemas.openxmlformats.org/officeDocument/2006/relationships/handoutMaster" Target="handoutMasters/handoutMaster1.xml"/><Relationship Id="rId67" Type="http://schemas.openxmlformats.org/officeDocument/2006/relationships/printerSettings" Target="printerSettings/printerSettings1.bin"/><Relationship Id="rId68" Type="http://schemas.openxmlformats.org/officeDocument/2006/relationships/presProps" Target="presProps.xml"/><Relationship Id="rId69" Type="http://schemas.openxmlformats.org/officeDocument/2006/relationships/viewProps" Target="viewProp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theme" Target="theme/theme1.xml"/><Relationship Id="rId71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6/10/17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6/10/17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6/10/17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6/10/17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6/10/17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6/10/17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6/10/17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6/10/17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6/10/17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6/10/17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6/10/17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6/10/17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6/10/17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3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105367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baseline="0" dirty="0" smtClean="0">
                <a:latin typeface="Times New Roman" pitchFamily="-107" charset="0"/>
              </a:rPr>
              <a:t>Summer 2017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Processes, Execution, and State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Address Space 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required memory elements for a process must be put somewhere in its address space</a:t>
            </a:r>
          </a:p>
          <a:p>
            <a:r>
              <a:rPr lang="en-US" dirty="0" smtClean="0"/>
              <a:t>Different types of memory elements have different requirements</a:t>
            </a:r>
          </a:p>
          <a:p>
            <a:pPr lvl="1"/>
            <a:r>
              <a:rPr lang="en-US" dirty="0" smtClean="0"/>
              <a:t>E.g., code is not writable but must be executable</a:t>
            </a:r>
          </a:p>
          <a:p>
            <a:pPr lvl="1"/>
            <a:r>
              <a:rPr lang="en-US" dirty="0" smtClean="0"/>
              <a:t>And stacks are readable and writable but not executable</a:t>
            </a:r>
          </a:p>
          <a:p>
            <a:r>
              <a:rPr lang="en-US" dirty="0" smtClean="0"/>
              <a:t>Each operating system has some strategy for where to put these process memory segments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1638"/>
            <a:ext cx="8229600" cy="1143000"/>
          </a:xfrm>
        </p:spPr>
        <p:txBody>
          <a:bodyPr/>
          <a:lstStyle/>
          <a:p>
            <a:r>
              <a:rPr lang="en-US" dirty="0" smtClean="0"/>
              <a:t>Layout of Unix Processes in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7143"/>
            <a:ext cx="8229600" cy="2069557"/>
          </a:xfrm>
        </p:spPr>
        <p:txBody>
          <a:bodyPr/>
          <a:lstStyle/>
          <a:p>
            <a:r>
              <a:rPr lang="en-US" dirty="0" smtClean="0"/>
              <a:t>In Unix systems</a:t>
            </a:r>
            <a:r>
              <a:rPr lang="en-US" baseline="30000" dirty="0" smtClean="0"/>
              <a:t>1</a:t>
            </a:r>
            <a:r>
              <a:rPr lang="en-US" dirty="0" smtClean="0"/>
              <a:t>, </a:t>
            </a:r>
          </a:p>
          <a:p>
            <a:pPr lvl="1"/>
            <a:r>
              <a:rPr lang="en-US" dirty="0" smtClean="0"/>
              <a:t>Code segments are statically sized</a:t>
            </a:r>
          </a:p>
          <a:p>
            <a:pPr lvl="1"/>
            <a:r>
              <a:rPr lang="en-US" dirty="0" smtClean="0"/>
              <a:t>Data segment grows up</a:t>
            </a:r>
          </a:p>
          <a:p>
            <a:pPr lvl="1"/>
            <a:r>
              <a:rPr lang="en-US" dirty="0" smtClean="0"/>
              <a:t>Stack segment grows down</a:t>
            </a:r>
          </a:p>
          <a:p>
            <a:r>
              <a:rPr lang="en-US" dirty="0" smtClean="0"/>
              <a:t>They aren’t allowed to meet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45025" y="1846806"/>
            <a:ext cx="6858000" cy="914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245025" y="2781843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8103025" y="2746918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321225" y="3066006"/>
            <a:ext cx="1257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0x00000000</a:t>
            </a:r>
            <a:endParaRPr lang="en-US">
              <a:latin typeface="Times New Roman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655225" y="3066006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0xFFFFFFFF</a:t>
            </a:r>
            <a:endParaRPr lang="en-US">
              <a:latin typeface="Times New Roman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397425" y="1999206"/>
            <a:ext cx="16764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226225" y="1999206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274225" y="1999206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895473" y="1999206"/>
            <a:ext cx="378751" cy="6096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888425" y="1999206"/>
            <a:ext cx="378751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232325" y="6146800"/>
            <a:ext cx="36756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sz="2000" baseline="30000" dirty="0" smtClean="0">
                <a:latin typeface="Eurostile"/>
                <a:cs typeface="Eurostile"/>
              </a:rPr>
              <a:t>1 </a:t>
            </a:r>
            <a:r>
              <a:rPr lang="en-US" sz="2000" dirty="0" smtClean="0">
                <a:latin typeface="Eurostile"/>
                <a:cs typeface="Eurostile"/>
              </a:rPr>
              <a:t>Linux is one type of Unix system</a:t>
            </a:r>
          </a:p>
          <a:p>
            <a:endParaRPr lang="en-US" sz="2000" dirty="0">
              <a:latin typeface="Eurostile"/>
              <a:cs typeface="Eurosti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Space: Code Segments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Autofit/>
          </a:bodyPr>
          <a:lstStyle/>
          <a:p>
            <a:r>
              <a:rPr lang="en-GB" sz="2400" dirty="0" smtClean="0"/>
              <a:t>We start with a load module </a:t>
            </a:r>
          </a:p>
          <a:p>
            <a:pPr lvl="1"/>
            <a:r>
              <a:rPr lang="en-GB" sz="2400" dirty="0" smtClean="0"/>
              <a:t>The output of a linkage editor</a:t>
            </a:r>
          </a:p>
          <a:p>
            <a:pPr lvl="1"/>
            <a:r>
              <a:rPr lang="en-GB" sz="2400" dirty="0" smtClean="0"/>
              <a:t>All external references have been resolved</a:t>
            </a:r>
          </a:p>
          <a:p>
            <a:pPr lvl="1"/>
            <a:r>
              <a:rPr lang="en-GB" sz="2400" dirty="0" smtClean="0"/>
              <a:t>All modules combined into a few segments</a:t>
            </a:r>
          </a:p>
          <a:p>
            <a:pPr lvl="1"/>
            <a:r>
              <a:rPr lang="en-GB" sz="2400" dirty="0" smtClean="0"/>
              <a:t>Includes multiple segments (text, data, BSS)</a:t>
            </a:r>
          </a:p>
          <a:p>
            <a:r>
              <a:rPr lang="en-GB" sz="2400" dirty="0" smtClean="0"/>
              <a:t>Code must be loaded into memory</a:t>
            </a:r>
          </a:p>
          <a:p>
            <a:pPr lvl="1"/>
            <a:r>
              <a:rPr lang="en-GB" sz="2400" dirty="0" smtClean="0"/>
              <a:t>A virtual code segment must be created</a:t>
            </a:r>
          </a:p>
          <a:p>
            <a:pPr lvl="1"/>
            <a:r>
              <a:rPr lang="en-GB" sz="2400" dirty="0" smtClean="0"/>
              <a:t>Code must be read in from the load module</a:t>
            </a:r>
          </a:p>
          <a:p>
            <a:pPr lvl="1"/>
            <a:r>
              <a:rPr lang="en-GB" sz="2400" dirty="0" smtClean="0"/>
              <a:t>Map segment into virtual address space</a:t>
            </a:r>
          </a:p>
          <a:p>
            <a:r>
              <a:rPr lang="en-GB" sz="2400" dirty="0" smtClean="0"/>
              <a:t>Code segments are read/execute only and sharable</a:t>
            </a:r>
          </a:p>
          <a:p>
            <a:pPr lvl="1"/>
            <a:r>
              <a:rPr lang="en-GB" sz="2400" dirty="0" smtClean="0"/>
              <a:t>Many processes can use the same code segments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Space: Data Segments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GB" dirty="0" smtClean="0"/>
              <a:t>Data too must be initialized in address space</a:t>
            </a:r>
          </a:p>
          <a:p>
            <a:pPr lvl="1"/>
            <a:r>
              <a:rPr lang="en-GB" dirty="0" smtClean="0"/>
              <a:t>Process data segment must be created</a:t>
            </a:r>
          </a:p>
          <a:p>
            <a:pPr lvl="1"/>
            <a:r>
              <a:rPr lang="en-GB" dirty="0" smtClean="0"/>
              <a:t>Initial contents must be copied from load module </a:t>
            </a:r>
          </a:p>
          <a:p>
            <a:pPr lvl="1"/>
            <a:r>
              <a:rPr lang="en-GB" dirty="0" smtClean="0"/>
              <a:t>BSS</a:t>
            </a:r>
            <a:r>
              <a:rPr lang="en-GB" baseline="30000" dirty="0" smtClean="0"/>
              <a:t>1</a:t>
            </a:r>
            <a:r>
              <a:rPr lang="en-GB" dirty="0" smtClean="0"/>
              <a:t>: segments to be initialized to all zeroes</a:t>
            </a:r>
          </a:p>
          <a:p>
            <a:pPr lvl="1"/>
            <a:r>
              <a:rPr lang="en-GB" dirty="0" smtClean="0"/>
              <a:t>Map segment into virtual address space</a:t>
            </a:r>
          </a:p>
          <a:p>
            <a:r>
              <a:rPr lang="en-GB" dirty="0" smtClean="0"/>
              <a:t>Data segments</a:t>
            </a:r>
          </a:p>
          <a:p>
            <a:pPr lvl="1"/>
            <a:r>
              <a:rPr lang="en-GB" dirty="0" smtClean="0"/>
              <a:t>Are read/write, and process private</a:t>
            </a:r>
          </a:p>
          <a:p>
            <a:pPr lvl="1"/>
            <a:r>
              <a:rPr lang="en-GB" dirty="0" smtClean="0"/>
              <a:t>Program can grow or shrink it (using the </a:t>
            </a:r>
            <a:r>
              <a:rPr lang="en-GB" dirty="0" err="1" smtClean="0">
                <a:latin typeface="Courier New"/>
                <a:cs typeface="Courier New"/>
              </a:rPr>
              <a:t>sbrk</a:t>
            </a:r>
            <a:r>
              <a:rPr lang="en-GB" dirty="0" smtClean="0"/>
              <a:t> system call)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97000" y="6088063"/>
            <a:ext cx="6459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aseline="30000" dirty="0" smtClean="0">
                <a:latin typeface="Eurostile"/>
                <a:cs typeface="Eurostile"/>
              </a:rPr>
              <a:t>1</a:t>
            </a:r>
            <a:r>
              <a:rPr lang="en-US" sz="2000" dirty="0" smtClean="0">
                <a:latin typeface="Eurostile"/>
                <a:cs typeface="Eurostile"/>
              </a:rPr>
              <a:t>Block Started by Symbol – a legacy term of no importance</a:t>
            </a:r>
            <a:endParaRPr lang="en-US" sz="2000" baseline="30000" dirty="0">
              <a:latin typeface="Eurostile"/>
              <a:cs typeface="Eurosti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Processes</a:t>
            </a:r>
            <a:r>
              <a:rPr lang="en-GB" dirty="0" smtClean="0"/>
              <a:t> and Stack </a:t>
            </a:r>
            <a:r>
              <a:rPr lang="en-GB" dirty="0"/>
              <a:t>F</a:t>
            </a:r>
            <a:r>
              <a:rPr lang="en-GB" dirty="0" smtClean="0"/>
              <a:t>rames</a:t>
            </a:r>
            <a:endParaRPr lang="en-GB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M</a:t>
            </a:r>
            <a:r>
              <a:rPr lang="en-GB" dirty="0" smtClean="0"/>
              <a:t>odern </a:t>
            </a:r>
            <a:r>
              <a:rPr lang="en-GB" dirty="0"/>
              <a:t>programming languages are stack-based</a:t>
            </a:r>
            <a:endParaRPr lang="en-GB" dirty="0" smtClean="0"/>
          </a:p>
          <a:p>
            <a:pPr lvl="1"/>
            <a:r>
              <a:rPr lang="en-GB" dirty="0"/>
              <a:t>G</a:t>
            </a:r>
            <a:r>
              <a:rPr lang="en-GB" dirty="0" smtClean="0"/>
              <a:t>reatly </a:t>
            </a:r>
            <a:r>
              <a:rPr lang="en-GB" dirty="0"/>
              <a:t>simplified procedure storage management</a:t>
            </a:r>
            <a:endParaRPr lang="en-GB" dirty="0" smtClean="0"/>
          </a:p>
          <a:p>
            <a:r>
              <a:rPr lang="en-GB" dirty="0"/>
              <a:t>E</a:t>
            </a:r>
            <a:r>
              <a:rPr lang="en-GB" dirty="0" smtClean="0"/>
              <a:t>ach </a:t>
            </a:r>
            <a:r>
              <a:rPr lang="en-GB" dirty="0"/>
              <a:t>procedure call allocates a new stack frame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torage </a:t>
            </a:r>
            <a:r>
              <a:rPr lang="en-GB" dirty="0"/>
              <a:t>for procedure local (</a:t>
            </a:r>
            <a:r>
              <a:rPr lang="en-GB" dirty="0" smtClean="0"/>
              <a:t>vs. </a:t>
            </a:r>
            <a:r>
              <a:rPr lang="en-GB" dirty="0"/>
              <a:t>global) variables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torage </a:t>
            </a:r>
            <a:r>
              <a:rPr lang="en-GB" dirty="0"/>
              <a:t>for invocation parameters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ave </a:t>
            </a:r>
            <a:r>
              <a:rPr lang="en-GB" dirty="0"/>
              <a:t>and restore registers</a:t>
            </a:r>
          </a:p>
          <a:p>
            <a:pPr lvl="2"/>
            <a:r>
              <a:rPr lang="en-GB" dirty="0" smtClean="0"/>
              <a:t> Popped </a:t>
            </a:r>
            <a:r>
              <a:rPr lang="en-GB" dirty="0"/>
              <a:t>off stack when call returns</a:t>
            </a:r>
            <a:endParaRPr lang="en-GB" dirty="0" smtClean="0"/>
          </a:p>
          <a:p>
            <a:r>
              <a:rPr lang="en-GB" dirty="0"/>
              <a:t>M</a:t>
            </a:r>
            <a:r>
              <a:rPr lang="en-GB" dirty="0" smtClean="0"/>
              <a:t>ost </a:t>
            </a:r>
            <a:r>
              <a:rPr lang="en-GB" dirty="0"/>
              <a:t>modern</a:t>
            </a:r>
            <a:r>
              <a:rPr lang="en-GB" dirty="0" smtClean="0"/>
              <a:t> CPUs also </a:t>
            </a:r>
            <a:r>
              <a:rPr lang="en-GB" dirty="0"/>
              <a:t>have stack support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tack </a:t>
            </a:r>
            <a:r>
              <a:rPr lang="en-GB" dirty="0"/>
              <a:t>too must be preserved as part of process state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Space: Stack Segment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5900"/>
            <a:ext cx="8229600" cy="4525963"/>
          </a:xfrm>
        </p:spPr>
        <p:txBody>
          <a:bodyPr>
            <a:noAutofit/>
          </a:bodyPr>
          <a:lstStyle/>
          <a:p>
            <a:r>
              <a:rPr lang="en-GB" dirty="0" smtClean="0"/>
              <a:t>Size of stack depends on program activities</a:t>
            </a:r>
          </a:p>
          <a:p>
            <a:pPr lvl="1"/>
            <a:r>
              <a:rPr lang="en-GB" sz="2400" dirty="0" smtClean="0"/>
              <a:t>E.g., by amount of local storage used by each routine </a:t>
            </a:r>
          </a:p>
          <a:p>
            <a:pPr lvl="1"/>
            <a:r>
              <a:rPr lang="en-GB" sz="2400" dirty="0" smtClean="0"/>
              <a:t>Grows larger as calls nest more deeply</a:t>
            </a:r>
          </a:p>
          <a:p>
            <a:pPr lvl="1"/>
            <a:r>
              <a:rPr lang="en-GB" sz="2400" dirty="0" smtClean="0"/>
              <a:t>After calls return, their stack frames can be recycled</a:t>
            </a:r>
          </a:p>
          <a:p>
            <a:r>
              <a:rPr lang="en-GB" dirty="0" smtClean="0"/>
              <a:t>OS manages the process’ stack segment</a:t>
            </a:r>
          </a:p>
          <a:p>
            <a:pPr lvl="1"/>
            <a:r>
              <a:rPr lang="en-GB" sz="2400" dirty="0" smtClean="0"/>
              <a:t>Stack segment created at same time as data segment</a:t>
            </a:r>
          </a:p>
          <a:p>
            <a:pPr lvl="1"/>
            <a:r>
              <a:rPr lang="en-GB" sz="2400" dirty="0" smtClean="0"/>
              <a:t>Some </a:t>
            </a:r>
            <a:r>
              <a:rPr lang="en-GB" sz="2400" dirty="0" err="1" smtClean="0"/>
              <a:t>OSes</a:t>
            </a:r>
            <a:r>
              <a:rPr lang="en-GB" sz="2400" dirty="0" smtClean="0"/>
              <a:t> allocate fixed sized stack at program load time</a:t>
            </a:r>
          </a:p>
          <a:p>
            <a:pPr lvl="1"/>
            <a:r>
              <a:rPr lang="en-GB" sz="2400" dirty="0" smtClean="0"/>
              <a:t>Some dynamically extend stack as program needs it</a:t>
            </a:r>
          </a:p>
          <a:p>
            <a:r>
              <a:rPr lang="en-GB" sz="2800" dirty="0" smtClean="0"/>
              <a:t>Stack segments are read/write and process private</a:t>
            </a:r>
          </a:p>
          <a:p>
            <a:pPr lvl="1"/>
            <a:r>
              <a:rPr lang="en-GB" sz="2400" dirty="0" smtClean="0"/>
              <a:t>Usually not executable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Space: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Static libraries are added to load module</a:t>
            </a:r>
          </a:p>
          <a:p>
            <a:pPr lvl="1"/>
            <a:r>
              <a:rPr lang="en-GB" dirty="0" smtClean="0"/>
              <a:t>Each load module has its own copy of each library</a:t>
            </a:r>
          </a:p>
          <a:p>
            <a:pPr lvl="1"/>
            <a:r>
              <a:rPr lang="en-GB" dirty="0" smtClean="0"/>
              <a:t>Program must be re-linked to get new version</a:t>
            </a:r>
          </a:p>
          <a:p>
            <a:r>
              <a:rPr lang="en-GB" dirty="0" smtClean="0"/>
              <a:t>Shared libraries use less space</a:t>
            </a:r>
          </a:p>
          <a:p>
            <a:pPr lvl="1"/>
            <a:r>
              <a:rPr lang="en-GB" dirty="0" smtClean="0"/>
              <a:t>One in-memory copy, shared by all processes </a:t>
            </a:r>
          </a:p>
          <a:p>
            <a:pPr lvl="1"/>
            <a:r>
              <a:rPr lang="en-GB" dirty="0" smtClean="0"/>
              <a:t>Keep the library separate from the load modules</a:t>
            </a:r>
          </a:p>
          <a:p>
            <a:pPr lvl="1"/>
            <a:r>
              <a:rPr lang="en-GB" dirty="0" smtClean="0"/>
              <a:t>Operating system loads library along with program</a:t>
            </a:r>
          </a:p>
          <a:p>
            <a:r>
              <a:rPr lang="en-GB" dirty="0" smtClean="0"/>
              <a:t>Reduced memory use, faster program loads</a:t>
            </a:r>
          </a:p>
          <a:p>
            <a:r>
              <a:rPr lang="en-GB" dirty="0" smtClean="0"/>
              <a:t>Easier and better library upgrades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Process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Registers</a:t>
            </a:r>
          </a:p>
          <a:p>
            <a:pPr lvl="1"/>
            <a:r>
              <a:rPr lang="en-US" dirty="0" smtClean="0"/>
              <a:t>General registers</a:t>
            </a:r>
          </a:p>
          <a:p>
            <a:pPr lvl="1"/>
            <a:r>
              <a:rPr lang="en-US" dirty="0" smtClean="0"/>
              <a:t>Program counter, processor status</a:t>
            </a:r>
          </a:p>
          <a:p>
            <a:pPr lvl="1"/>
            <a:r>
              <a:rPr lang="en-US" dirty="0" smtClean="0"/>
              <a:t>Stack pointer, frame pointer</a:t>
            </a:r>
          </a:p>
          <a:p>
            <a:r>
              <a:rPr lang="en-US" dirty="0" smtClean="0"/>
              <a:t>Process’ own OS resources</a:t>
            </a:r>
          </a:p>
          <a:p>
            <a:pPr lvl="1"/>
            <a:r>
              <a:rPr lang="en-US" dirty="0" smtClean="0"/>
              <a:t>Open files, current working directory, locks</a:t>
            </a:r>
          </a:p>
          <a:p>
            <a:r>
              <a:rPr lang="en-US" dirty="0" smtClean="0"/>
              <a:t>But also OS-related state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State For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9888"/>
            <a:ext cx="8229600" cy="4525963"/>
          </a:xfrm>
        </p:spPr>
        <p:txBody>
          <a:bodyPr/>
          <a:lstStyle/>
          <a:p>
            <a:r>
              <a:rPr lang="en-GB" dirty="0" smtClean="0"/>
              <a:t>The state of process’ virtual computer</a:t>
            </a:r>
          </a:p>
          <a:p>
            <a:r>
              <a:rPr lang="en-GB" dirty="0" smtClean="0"/>
              <a:t>Registers</a:t>
            </a:r>
          </a:p>
          <a:p>
            <a:pPr lvl="1"/>
            <a:r>
              <a:rPr lang="en-GB" dirty="0" smtClean="0"/>
              <a:t>Program counter, processor status word</a:t>
            </a:r>
          </a:p>
          <a:p>
            <a:pPr lvl="1"/>
            <a:r>
              <a:rPr lang="en-GB" dirty="0" smtClean="0"/>
              <a:t>Stack pointer, general registers</a:t>
            </a:r>
          </a:p>
          <a:p>
            <a:r>
              <a:rPr lang="en-GB" dirty="0" smtClean="0"/>
              <a:t>Address space</a:t>
            </a:r>
          </a:p>
          <a:p>
            <a:pPr lvl="1"/>
            <a:r>
              <a:rPr lang="en-GB" dirty="0" smtClean="0"/>
              <a:t>Text, data, and stack segments</a:t>
            </a:r>
          </a:p>
          <a:p>
            <a:pPr lvl="1"/>
            <a:r>
              <a:rPr lang="en-GB" dirty="0" smtClean="0"/>
              <a:t>Sizes, locations, and contents</a:t>
            </a:r>
          </a:p>
          <a:p>
            <a:r>
              <a:rPr lang="en-GB" dirty="0" smtClean="0"/>
              <a:t>The OS needs some data structure to keep track of a process’ state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Descriptors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2650"/>
            <a:ext cx="8229600" cy="4525963"/>
          </a:xfrm>
        </p:spPr>
        <p:txBody>
          <a:bodyPr/>
          <a:lstStyle/>
          <a:p>
            <a:r>
              <a:rPr lang="en-US" dirty="0" smtClean="0"/>
              <a:t>Basic OS data structure for dealing with processes</a:t>
            </a:r>
          </a:p>
          <a:p>
            <a:r>
              <a:rPr lang="en-US" dirty="0" smtClean="0"/>
              <a:t>Stores all information relevant to the process</a:t>
            </a:r>
          </a:p>
          <a:p>
            <a:pPr lvl="1"/>
            <a:r>
              <a:rPr lang="en-GB" dirty="0" smtClean="0"/>
              <a:t>State to restore when process is dispatched</a:t>
            </a:r>
          </a:p>
          <a:p>
            <a:pPr lvl="1"/>
            <a:r>
              <a:rPr lang="en-GB" dirty="0" smtClean="0"/>
              <a:t>References to allocated resources</a:t>
            </a:r>
          </a:p>
          <a:p>
            <a:pPr lvl="1"/>
            <a:r>
              <a:rPr lang="en-GB" dirty="0" smtClean="0"/>
              <a:t>Information to support process operations</a:t>
            </a:r>
          </a:p>
          <a:p>
            <a:r>
              <a:rPr lang="en-GB" dirty="0" smtClean="0"/>
              <a:t>Managed by the OS</a:t>
            </a:r>
          </a:p>
          <a:p>
            <a:r>
              <a:rPr lang="en-GB" dirty="0" smtClean="0"/>
              <a:t>Used for scheduling, security decisions, allocation issues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processes?</a:t>
            </a:r>
          </a:p>
          <a:p>
            <a:r>
              <a:rPr lang="en-US" dirty="0" smtClean="0"/>
              <a:t>How does an operating system handle processes?</a:t>
            </a:r>
          </a:p>
          <a:p>
            <a:r>
              <a:rPr lang="en-US" dirty="0" smtClean="0"/>
              <a:t>How do we manage the state of processes?</a:t>
            </a:r>
          </a:p>
          <a:p>
            <a:endParaRPr lang="en-US" dirty="0" smtClean="0"/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450028" y="553767"/>
            <a:ext cx="2244915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Process Control Block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28"/>
            <a:ext cx="8229600" cy="4525963"/>
          </a:xfrm>
        </p:spPr>
        <p:txBody>
          <a:bodyPr/>
          <a:lstStyle/>
          <a:p>
            <a:r>
              <a:rPr lang="en-US" dirty="0" smtClean="0"/>
              <a:t>The data structure Linux (and other Unix systems) use to handle processes</a:t>
            </a:r>
          </a:p>
          <a:p>
            <a:pPr lvl="1"/>
            <a:r>
              <a:rPr lang="en-US" dirty="0" smtClean="0"/>
              <a:t>AKA </a:t>
            </a:r>
            <a:r>
              <a:rPr lang="en-US" i="1" dirty="0" smtClean="0"/>
              <a:t>PCB</a:t>
            </a:r>
          </a:p>
          <a:p>
            <a:r>
              <a:rPr lang="en-US" dirty="0" smtClean="0"/>
              <a:t>An example of a process descriptor</a:t>
            </a:r>
          </a:p>
          <a:p>
            <a:r>
              <a:rPr lang="en-US" dirty="0" smtClean="0"/>
              <a:t>Keeps track of:</a:t>
            </a:r>
          </a:p>
          <a:p>
            <a:pPr lvl="1"/>
            <a:r>
              <a:rPr lang="en-US" dirty="0" smtClean="0"/>
              <a:t>Unique process ID</a:t>
            </a:r>
          </a:p>
          <a:p>
            <a:pPr lvl="1"/>
            <a:r>
              <a:rPr lang="en-US" dirty="0" smtClean="0"/>
              <a:t>State of the process (e.g., running)</a:t>
            </a:r>
          </a:p>
          <a:p>
            <a:pPr lvl="1"/>
            <a:r>
              <a:rPr lang="en-US" dirty="0" smtClean="0"/>
              <a:t>Parent process ID</a:t>
            </a:r>
          </a:p>
          <a:p>
            <a:pPr lvl="1"/>
            <a:r>
              <a:rPr lang="en-US" dirty="0" smtClean="0"/>
              <a:t>Address space information</a:t>
            </a:r>
          </a:p>
          <a:p>
            <a:pPr lvl="1"/>
            <a:r>
              <a:rPr lang="en-US" dirty="0" smtClean="0"/>
              <a:t>And various other things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Process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8600"/>
            <a:ext cx="8229600" cy="4525963"/>
          </a:xfrm>
        </p:spPr>
        <p:txBody>
          <a:bodyPr/>
          <a:lstStyle/>
          <a:p>
            <a:r>
              <a:rPr lang="en-US" dirty="0" smtClean="0"/>
              <a:t>Not all process state is stored directly in the process descriptor</a:t>
            </a:r>
          </a:p>
          <a:p>
            <a:r>
              <a:rPr lang="en-US" dirty="0" smtClean="0"/>
              <a:t>Other process state is in multiple other places</a:t>
            </a:r>
          </a:p>
          <a:p>
            <a:pPr lvl="1"/>
            <a:r>
              <a:rPr lang="en-US" dirty="0" smtClean="0"/>
              <a:t>Application execution state is on the stack and in registers</a:t>
            </a:r>
          </a:p>
          <a:p>
            <a:pPr lvl="1"/>
            <a:r>
              <a:rPr lang="en-US" dirty="0" smtClean="0"/>
              <a:t>Linux processes also have a supervisor-mode stack</a:t>
            </a:r>
          </a:p>
          <a:p>
            <a:pPr lvl="2"/>
            <a:r>
              <a:rPr lang="en-US" dirty="0" smtClean="0"/>
              <a:t>To retain the state of in-progress system calls</a:t>
            </a:r>
          </a:p>
          <a:p>
            <a:pPr lvl="2"/>
            <a:r>
              <a:rPr lang="en-US" dirty="0" smtClean="0"/>
              <a:t>To save the state of an interrupt preempted process</a:t>
            </a:r>
          </a:p>
          <a:p>
            <a:r>
              <a:rPr lang="en-US" dirty="0" smtClean="0"/>
              <a:t>A lot of process state is stored in the other memory areas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Creating processes</a:t>
            </a:r>
          </a:p>
          <a:p>
            <a:r>
              <a:rPr lang="en-US" dirty="0" smtClean="0"/>
              <a:t>Destroying processes</a:t>
            </a:r>
          </a:p>
          <a:p>
            <a:r>
              <a:rPr lang="en-US" dirty="0" smtClean="0"/>
              <a:t>Running processes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116528" y="553767"/>
            <a:ext cx="480497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Processes Come From?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8600"/>
            <a:ext cx="8229600" cy="4525963"/>
          </a:xfrm>
        </p:spPr>
        <p:txBody>
          <a:bodyPr/>
          <a:lstStyle/>
          <a:p>
            <a:r>
              <a:rPr lang="en-US" sz="2800" dirty="0" smtClean="0"/>
              <a:t>Created by the operating system</a:t>
            </a:r>
          </a:p>
          <a:p>
            <a:pPr lvl="1"/>
            <a:r>
              <a:rPr lang="en-US" sz="2400" dirty="0" smtClean="0"/>
              <a:t>Using some method to initialize their state</a:t>
            </a:r>
          </a:p>
          <a:p>
            <a:pPr lvl="1"/>
            <a:r>
              <a:rPr lang="en-US" sz="2400" dirty="0" smtClean="0"/>
              <a:t>In particular, to set up a particular program to run</a:t>
            </a:r>
          </a:p>
          <a:p>
            <a:r>
              <a:rPr lang="en-US" sz="2800" dirty="0" smtClean="0"/>
              <a:t>At the request of other processes</a:t>
            </a:r>
          </a:p>
          <a:p>
            <a:pPr lvl="1"/>
            <a:r>
              <a:rPr lang="en-US" sz="2400" dirty="0" smtClean="0"/>
              <a:t>Which specify the program to run</a:t>
            </a:r>
          </a:p>
          <a:p>
            <a:pPr lvl="1"/>
            <a:r>
              <a:rPr lang="en-US" sz="2400" dirty="0" smtClean="0"/>
              <a:t>And other aspects of their initial state</a:t>
            </a:r>
          </a:p>
          <a:p>
            <a:r>
              <a:rPr lang="en-US" sz="2800" dirty="0" smtClean="0"/>
              <a:t>Parent processes</a:t>
            </a:r>
          </a:p>
          <a:p>
            <a:pPr lvl="1"/>
            <a:r>
              <a:rPr lang="en-US" sz="2400" dirty="0" smtClean="0"/>
              <a:t>The process that created your process</a:t>
            </a:r>
          </a:p>
          <a:p>
            <a:r>
              <a:rPr lang="en-US" sz="2800" dirty="0" smtClean="0"/>
              <a:t>Child processes</a:t>
            </a:r>
          </a:p>
          <a:p>
            <a:pPr lvl="1"/>
            <a:r>
              <a:rPr lang="en-US" sz="2400" dirty="0" smtClean="0"/>
              <a:t>The processes your process created</a:t>
            </a:r>
            <a:endParaRPr lang="en-US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694128" y="553767"/>
            <a:ext cx="781487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Process Descriptor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process descriptor is the OS’ basic per-process data structure</a:t>
            </a:r>
          </a:p>
          <a:p>
            <a:r>
              <a:rPr lang="en-US" dirty="0" smtClean="0"/>
              <a:t>So a new process needs a new descriptor</a:t>
            </a:r>
          </a:p>
          <a:p>
            <a:r>
              <a:rPr lang="en-US" dirty="0" smtClean="0"/>
              <a:t>What does the OS do with the descriptor?</a:t>
            </a:r>
          </a:p>
          <a:p>
            <a:r>
              <a:rPr lang="en-US" dirty="0" smtClean="0"/>
              <a:t>Typically puts it into a </a:t>
            </a:r>
            <a:r>
              <a:rPr lang="en-US" i="1" dirty="0" smtClean="0"/>
              <a:t>process table</a:t>
            </a:r>
          </a:p>
          <a:p>
            <a:pPr lvl="1"/>
            <a:r>
              <a:rPr lang="en-US" dirty="0" smtClean="0"/>
              <a:t>The data structure the OS uses to organize all currently active </a:t>
            </a:r>
            <a:r>
              <a:rPr lang="en-US" dirty="0" smtClean="0"/>
              <a:t>processes</a:t>
            </a:r>
          </a:p>
          <a:p>
            <a:pPr lvl="1"/>
            <a:r>
              <a:rPr lang="en-US" dirty="0" smtClean="0"/>
              <a:t>Process table contains one entry for each process in the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262"/>
            <a:ext cx="8229600" cy="1143000"/>
          </a:xfrm>
        </p:spPr>
        <p:txBody>
          <a:bodyPr/>
          <a:lstStyle/>
          <a:p>
            <a:r>
              <a:rPr lang="en-US" dirty="0" smtClean="0"/>
              <a:t>What Else Does a </a:t>
            </a:r>
            <a:br>
              <a:rPr lang="en-US" dirty="0" smtClean="0"/>
            </a:br>
            <a:r>
              <a:rPr lang="en-US" dirty="0" smtClean="0"/>
              <a:t>New Process Need?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 address space</a:t>
            </a:r>
          </a:p>
          <a:p>
            <a:r>
              <a:rPr lang="en-GB" dirty="0" smtClean="0"/>
              <a:t>To hold all of the segments it will need</a:t>
            </a:r>
          </a:p>
          <a:p>
            <a:r>
              <a:rPr lang="en-GB" dirty="0" smtClean="0"/>
              <a:t>So the OS needs to create one</a:t>
            </a:r>
          </a:p>
          <a:p>
            <a:pPr lvl="1"/>
            <a:r>
              <a:rPr lang="en-GB" dirty="0" smtClean="0"/>
              <a:t>And allocate memory for code, data and stack</a:t>
            </a:r>
          </a:p>
          <a:p>
            <a:r>
              <a:rPr lang="en-GB" dirty="0" smtClean="0"/>
              <a:t>OS then loads program code and data into new segments</a:t>
            </a:r>
          </a:p>
          <a:p>
            <a:r>
              <a:rPr lang="en-GB" dirty="0" smtClean="0"/>
              <a:t>Initializes a stack segment</a:t>
            </a:r>
          </a:p>
          <a:p>
            <a:r>
              <a:rPr lang="en-GB" dirty="0" smtClean="0"/>
              <a:t>Sets up initial registers (PC, PS, SP)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Choices for Process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28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Start with a “blank” process</a:t>
            </a:r>
          </a:p>
          <a:p>
            <a:pPr marL="914400" lvl="1" indent="-514350"/>
            <a:r>
              <a:rPr lang="en-US" dirty="0" smtClean="0"/>
              <a:t>No initial state or resources</a:t>
            </a:r>
          </a:p>
          <a:p>
            <a:pPr marL="914400" lvl="1" indent="-514350"/>
            <a:r>
              <a:rPr lang="en-US" dirty="0" smtClean="0"/>
              <a:t>Have some way of filling in the vital stuff</a:t>
            </a:r>
          </a:p>
          <a:p>
            <a:pPr marL="1314450" lvl="2" indent="-514350"/>
            <a:r>
              <a:rPr lang="en-US" dirty="0" smtClean="0"/>
              <a:t>Code</a:t>
            </a:r>
          </a:p>
          <a:p>
            <a:pPr marL="1314450" lvl="2" indent="-514350"/>
            <a:r>
              <a:rPr lang="en-US" dirty="0" smtClean="0"/>
              <a:t>Program counter, etc.</a:t>
            </a:r>
          </a:p>
          <a:p>
            <a:pPr marL="914400" lvl="1" indent="-514350"/>
            <a:r>
              <a:rPr lang="en-US" dirty="0" smtClean="0"/>
              <a:t>This is the basic Windows approach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the calling process as a template</a:t>
            </a:r>
          </a:p>
          <a:p>
            <a:pPr marL="914400" lvl="1" indent="-514350"/>
            <a:r>
              <a:rPr lang="en-US" dirty="0" smtClean="0"/>
              <a:t>Give new process the same stuff as the old one</a:t>
            </a:r>
          </a:p>
          <a:p>
            <a:pPr marL="914400" lvl="1" indent="-514350"/>
            <a:r>
              <a:rPr lang="en-US" dirty="0" smtClean="0"/>
              <a:t>Including code, PC, etc.</a:t>
            </a:r>
          </a:p>
          <a:p>
            <a:pPr marL="914400" lvl="1" indent="-514350"/>
            <a:r>
              <a:rPr lang="en-US" dirty="0" smtClean="0"/>
              <a:t>This is the basic Unix/Linux approach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Starting With a Blank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Basically, create a brand new process</a:t>
            </a:r>
          </a:p>
          <a:p>
            <a:r>
              <a:rPr lang="en-US" dirty="0" smtClean="0"/>
              <a:t>The system call that creates it obviously needs to provide some information</a:t>
            </a:r>
          </a:p>
          <a:p>
            <a:pPr lvl="1"/>
            <a:r>
              <a:rPr lang="en-US" dirty="0" smtClean="0"/>
              <a:t>Everything needed to set up the process properly</a:t>
            </a:r>
          </a:p>
          <a:p>
            <a:pPr lvl="1"/>
            <a:r>
              <a:rPr lang="en-US" dirty="0" smtClean="0"/>
              <a:t>At the minimum, what code is to be run</a:t>
            </a:r>
          </a:p>
          <a:p>
            <a:pPr lvl="1"/>
            <a:r>
              <a:rPr lang="en-US" dirty="0" smtClean="0"/>
              <a:t>Generally a lot more than that</a:t>
            </a:r>
          </a:p>
          <a:p>
            <a:r>
              <a:rPr lang="en-US" dirty="0" smtClean="0"/>
              <a:t>Other than bootstrapping, the new process is created by command of an existing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Process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>
                <a:latin typeface="Courier New"/>
                <a:cs typeface="Courier New"/>
              </a:rPr>
              <a:t>CreateProcess</a:t>
            </a:r>
            <a:r>
              <a:rPr lang="en-US" dirty="0" smtClean="0">
                <a:latin typeface="Courier New"/>
                <a:cs typeface="Courier New"/>
              </a:rPr>
              <a:t>()</a:t>
            </a:r>
            <a:r>
              <a:rPr lang="en-US" dirty="0" smtClean="0"/>
              <a:t> system call</a:t>
            </a:r>
          </a:p>
          <a:p>
            <a:r>
              <a:rPr lang="en-US" dirty="0" smtClean="0"/>
              <a:t>A very flexible way to create a new process</a:t>
            </a:r>
          </a:p>
          <a:p>
            <a:pPr lvl="1"/>
            <a:r>
              <a:rPr lang="en-US" dirty="0" smtClean="0"/>
              <a:t>Many parameters with many possible values</a:t>
            </a:r>
          </a:p>
          <a:p>
            <a:r>
              <a:rPr lang="en-US" dirty="0" smtClean="0"/>
              <a:t>Generally, the system call includes the name of the program to run</a:t>
            </a:r>
          </a:p>
          <a:p>
            <a:pPr lvl="1"/>
            <a:r>
              <a:rPr lang="en-US" dirty="0" smtClean="0"/>
              <a:t>In one of a couple of parameter locations</a:t>
            </a:r>
          </a:p>
          <a:p>
            <a:r>
              <a:rPr lang="en-US" dirty="0" smtClean="0"/>
              <a:t>Different parameters fill out other critical information for the new process</a:t>
            </a:r>
          </a:p>
          <a:p>
            <a:pPr lvl="1"/>
            <a:r>
              <a:rPr lang="en-US" dirty="0" smtClean="0"/>
              <a:t>Environment information, priorities,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Forking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way Unix/Linux creates processes</a:t>
            </a:r>
          </a:p>
          <a:p>
            <a:r>
              <a:rPr lang="en-US" dirty="0" smtClean="0"/>
              <a:t>Essentially clones the existing</a:t>
            </a:r>
            <a:r>
              <a:rPr lang="en-US" dirty="0" smtClean="0"/>
              <a:t> parent process</a:t>
            </a:r>
            <a:endParaRPr lang="en-US" dirty="0" smtClean="0"/>
          </a:p>
          <a:p>
            <a:r>
              <a:rPr lang="en-US" dirty="0" smtClean="0"/>
              <a:t>On assumption that the new</a:t>
            </a:r>
            <a:r>
              <a:rPr lang="en-US" dirty="0" smtClean="0"/>
              <a:t> child process </a:t>
            </a:r>
            <a:r>
              <a:rPr lang="en-US" dirty="0" smtClean="0"/>
              <a:t>is a lot like the old one</a:t>
            </a:r>
          </a:p>
          <a:p>
            <a:pPr lvl="1"/>
            <a:r>
              <a:rPr lang="en-US" dirty="0" smtClean="0"/>
              <a:t>Most likely to be true for some kinds of parallel programming</a:t>
            </a:r>
          </a:p>
          <a:p>
            <a:pPr lvl="1"/>
            <a:r>
              <a:rPr lang="en-US" dirty="0" smtClean="0"/>
              <a:t>Not so likely for more typical user computing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0896"/>
            <a:ext cx="8229600" cy="4525963"/>
          </a:xfrm>
        </p:spPr>
        <p:txBody>
          <a:bodyPr/>
          <a:lstStyle/>
          <a:p>
            <a:r>
              <a:rPr lang="en-US" dirty="0" smtClean="0"/>
              <a:t>A type of interpreter</a:t>
            </a:r>
          </a:p>
          <a:p>
            <a:r>
              <a:rPr lang="en-US" dirty="0" smtClean="0"/>
              <a:t>An executing instance of a program</a:t>
            </a:r>
          </a:p>
          <a:p>
            <a:r>
              <a:rPr lang="en-US" dirty="0" smtClean="0"/>
              <a:t>A virtual private computer</a:t>
            </a:r>
          </a:p>
          <a:p>
            <a:r>
              <a:rPr lang="en-US" dirty="0" smtClean="0"/>
              <a:t>A process is an </a:t>
            </a:r>
            <a:r>
              <a:rPr lang="en-US" i="1" dirty="0" smtClean="0"/>
              <a:t>object</a:t>
            </a:r>
          </a:p>
          <a:p>
            <a:pPr lvl="1"/>
            <a:r>
              <a:rPr lang="en-US" dirty="0" smtClean="0"/>
              <a:t>Characterized by its properties (</a:t>
            </a:r>
            <a:r>
              <a:rPr lang="en-US" i="1" dirty="0" smtClean="0"/>
              <a:t>state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Characterized by its </a:t>
            </a:r>
            <a:r>
              <a:rPr lang="en-US" i="1" dirty="0" smtClean="0"/>
              <a:t>operations</a:t>
            </a:r>
          </a:p>
          <a:p>
            <a:pPr lvl="1"/>
            <a:r>
              <a:rPr lang="en-US" dirty="0" smtClean="0"/>
              <a:t>Of course, not all OS objects are </a:t>
            </a:r>
            <a:r>
              <a:rPr lang="en-US" dirty="0" smtClean="0"/>
              <a:t>processes</a:t>
            </a:r>
          </a:p>
          <a:p>
            <a:pPr lvl="1"/>
            <a:r>
              <a:rPr lang="en-US" dirty="0" smtClean="0"/>
              <a:t>But processes are a central and vital OS object type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32428" y="553767"/>
            <a:ext cx="444937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Did Unix Use Forking?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728" y="1172424"/>
            <a:ext cx="8229600" cy="4525963"/>
          </a:xfrm>
        </p:spPr>
        <p:txBody>
          <a:bodyPr/>
          <a:lstStyle/>
          <a:p>
            <a:r>
              <a:rPr lang="en-GB" dirty="0" smtClean="0"/>
              <a:t>Avoids costs of copying a lot of code</a:t>
            </a:r>
          </a:p>
          <a:p>
            <a:pPr lvl="1"/>
            <a:r>
              <a:rPr lang="en-GB" i="1" dirty="0" smtClean="0"/>
              <a:t>If </a:t>
            </a:r>
            <a:r>
              <a:rPr lang="en-GB" dirty="0" smtClean="0"/>
              <a:t>it’s the same code as the </a:t>
            </a:r>
            <a:r>
              <a:rPr lang="en-GB" dirty="0" smtClean="0"/>
              <a:t>parent’s </a:t>
            </a:r>
            <a:r>
              <a:rPr lang="en-GB" dirty="0" smtClean="0"/>
              <a:t>. . . </a:t>
            </a:r>
          </a:p>
          <a:p>
            <a:r>
              <a:rPr lang="en-GB" dirty="0" smtClean="0"/>
              <a:t>Historical reasons</a:t>
            </a:r>
          </a:p>
          <a:p>
            <a:pPr lvl="1"/>
            <a:r>
              <a:rPr lang="en-GB" dirty="0" smtClean="0"/>
              <a:t>Parallel processing literature used a cloning fork</a:t>
            </a:r>
          </a:p>
          <a:p>
            <a:pPr lvl="1"/>
            <a:r>
              <a:rPr lang="en-GB" dirty="0" smtClean="0"/>
              <a:t>Fork allowed parallelism before threads invented</a:t>
            </a:r>
          </a:p>
          <a:p>
            <a:r>
              <a:rPr lang="en-GB" dirty="0" smtClean="0"/>
              <a:t>Practical reasons</a:t>
            </a:r>
          </a:p>
          <a:p>
            <a:pPr lvl="1"/>
            <a:r>
              <a:rPr lang="en-GB" dirty="0" smtClean="0"/>
              <a:t>Easy to manage shared resources</a:t>
            </a:r>
          </a:p>
          <a:p>
            <a:pPr lvl="2"/>
            <a:r>
              <a:rPr lang="en-GB" dirty="0" smtClean="0"/>
              <a:t>Like </a:t>
            </a:r>
            <a:r>
              <a:rPr lang="en-GB" dirty="0" err="1" smtClean="0"/>
              <a:t>stdin</a:t>
            </a:r>
            <a:r>
              <a:rPr lang="en-GB" dirty="0" smtClean="0"/>
              <a:t>, </a:t>
            </a:r>
            <a:r>
              <a:rPr lang="en-GB" dirty="0" err="1" smtClean="0"/>
              <a:t>stdout</a:t>
            </a:r>
            <a:r>
              <a:rPr lang="en-GB" dirty="0" smtClean="0"/>
              <a:t>, </a:t>
            </a:r>
            <a:r>
              <a:rPr lang="en-GB" dirty="0" err="1" smtClean="0"/>
              <a:t>stderr</a:t>
            </a:r>
            <a:endParaRPr lang="en-GB" dirty="0" smtClean="0"/>
          </a:p>
          <a:p>
            <a:pPr lvl="1"/>
            <a:r>
              <a:rPr lang="en-GB" dirty="0" smtClean="0"/>
              <a:t>Easy to set up process pipe-lines (e.g. </a:t>
            </a:r>
            <a:r>
              <a:rPr lang="en-GB" sz="2400" dirty="0" err="1" smtClean="0">
                <a:latin typeface="Courier New"/>
                <a:cs typeface="Courier New"/>
              </a:rPr>
              <a:t>ls</a:t>
            </a:r>
            <a:r>
              <a:rPr lang="en-GB" sz="2400" dirty="0" smtClean="0">
                <a:latin typeface="Courier New"/>
                <a:cs typeface="Courier New"/>
              </a:rPr>
              <a:t> | more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Eases design of command shells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Happens After a Fork?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9160"/>
            <a:ext cx="8229600" cy="4525963"/>
          </a:xfrm>
        </p:spPr>
        <p:txBody>
          <a:bodyPr/>
          <a:lstStyle/>
          <a:p>
            <a:r>
              <a:rPr lang="en-US" dirty="0" smtClean="0"/>
              <a:t>There are now two processes</a:t>
            </a:r>
          </a:p>
          <a:p>
            <a:pPr lvl="1"/>
            <a:r>
              <a:rPr lang="en-US" dirty="0" smtClean="0"/>
              <a:t>With different IDs</a:t>
            </a:r>
          </a:p>
          <a:p>
            <a:pPr lvl="1"/>
            <a:r>
              <a:rPr lang="en-US" dirty="0" smtClean="0"/>
              <a:t>But otherwise mostly exactly the same</a:t>
            </a:r>
          </a:p>
          <a:p>
            <a:r>
              <a:rPr lang="en-US" dirty="0" smtClean="0"/>
              <a:t>How do I profitably use that?</a:t>
            </a:r>
          </a:p>
          <a:p>
            <a:r>
              <a:rPr lang="en-US" dirty="0" smtClean="0"/>
              <a:t>Program executes a fork</a:t>
            </a:r>
          </a:p>
          <a:p>
            <a:r>
              <a:rPr lang="en-US" dirty="0" smtClean="0"/>
              <a:t>Now there are two programs</a:t>
            </a:r>
          </a:p>
          <a:p>
            <a:pPr lvl="1"/>
            <a:r>
              <a:rPr lang="en-US" dirty="0" smtClean="0"/>
              <a:t>With the same code and program counter </a:t>
            </a:r>
          </a:p>
          <a:p>
            <a:r>
              <a:rPr lang="en-US" dirty="0" smtClean="0"/>
              <a:t>Write code to figure out which is which</a:t>
            </a:r>
          </a:p>
          <a:p>
            <a:pPr lvl="1"/>
            <a:r>
              <a:rPr lang="en-US" dirty="0" smtClean="0"/>
              <a:t>Usually, parent goes “one way” and child goes “the other”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Forking and the Data Segments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Forked child shares the parent’s code</a:t>
            </a:r>
          </a:p>
          <a:p>
            <a:r>
              <a:rPr lang="en-US" dirty="0" smtClean="0"/>
              <a:t>But not its stack</a:t>
            </a:r>
          </a:p>
          <a:p>
            <a:pPr lvl="1"/>
            <a:r>
              <a:rPr lang="en-US" dirty="0" smtClean="0"/>
              <a:t>It has its own stack, initialized to match the parent’s</a:t>
            </a:r>
          </a:p>
          <a:p>
            <a:pPr lvl="1"/>
            <a:r>
              <a:rPr lang="en-US" dirty="0" smtClean="0"/>
              <a:t>Just as if a second process running the same program had reached the same point in its run</a:t>
            </a:r>
          </a:p>
          <a:p>
            <a:r>
              <a:rPr lang="en-US" dirty="0" smtClean="0"/>
              <a:t>Child should have its own data segment, though</a:t>
            </a:r>
          </a:p>
          <a:p>
            <a:pPr lvl="1"/>
            <a:r>
              <a:rPr lang="en-US" dirty="0" smtClean="0"/>
              <a:t>Forked processes do not share their data segments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Forking and Copy on 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parent had a big data area, setting up a separate copy for the child is expensive</a:t>
            </a:r>
          </a:p>
          <a:p>
            <a:pPr lvl="1"/>
            <a:r>
              <a:rPr lang="en-US" dirty="0" smtClean="0"/>
              <a:t>And fork was supposed to be cheap</a:t>
            </a:r>
          </a:p>
          <a:p>
            <a:r>
              <a:rPr lang="en-US" dirty="0" smtClean="0"/>
              <a:t>If neither parent nor child write the parent’s data area, though, no copy necessary</a:t>
            </a:r>
          </a:p>
          <a:p>
            <a:r>
              <a:rPr lang="en-US" dirty="0" smtClean="0"/>
              <a:t>So set it up as copy-on-write</a:t>
            </a:r>
          </a:p>
          <a:p>
            <a:r>
              <a:rPr lang="en-US" dirty="0" smtClean="0"/>
              <a:t>If one of them writes it, then make a copy and let the process write the copy</a:t>
            </a:r>
          </a:p>
          <a:p>
            <a:pPr lvl="1"/>
            <a:r>
              <a:rPr lang="en-US" dirty="0" smtClean="0"/>
              <a:t>The other process keeps the original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4279900" y="1943100"/>
            <a:ext cx="4406900" cy="2679700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Potential serious problems if OS doesn’t get this right.  E.g., Linux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DirtyCOW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bug.</a:t>
            </a:r>
            <a:endParaRPr lang="en-US" sz="2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2918"/>
            <a:ext cx="8229600" cy="1143000"/>
          </a:xfrm>
        </p:spPr>
        <p:txBody>
          <a:bodyPr/>
          <a:lstStyle/>
          <a:p>
            <a:r>
              <a:rPr lang="en-US" dirty="0" smtClean="0"/>
              <a:t>But Fork Isn’t What </a:t>
            </a:r>
            <a:br>
              <a:rPr lang="en-US" dirty="0" smtClean="0"/>
            </a:br>
            <a:r>
              <a:rPr lang="en-US" dirty="0" smtClean="0"/>
              <a:t>I Usually Want!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Indeed, you usually don’t want another copy of the same process</a:t>
            </a:r>
          </a:p>
          <a:p>
            <a:r>
              <a:rPr lang="en-US" dirty="0" smtClean="0"/>
              <a:t>You want a process to do something entirely different</a:t>
            </a:r>
          </a:p>
          <a:p>
            <a:r>
              <a:rPr lang="en-US" dirty="0" smtClean="0"/>
              <a:t>Handled with </a:t>
            </a:r>
            <a:r>
              <a:rPr lang="en-US" dirty="0" smtClean="0">
                <a:latin typeface="Courier New"/>
                <a:cs typeface="Courier New"/>
              </a:rPr>
              <a:t>exec()</a:t>
            </a:r>
          </a:p>
          <a:p>
            <a:pPr lvl="1"/>
            <a:r>
              <a:rPr lang="en-US" dirty="0" smtClean="0"/>
              <a:t>A Unix system call to “remake” a process</a:t>
            </a:r>
          </a:p>
          <a:p>
            <a:pPr lvl="1"/>
            <a:r>
              <a:rPr lang="en-US" dirty="0" smtClean="0"/>
              <a:t>Changes the code associated with a process</a:t>
            </a:r>
          </a:p>
          <a:p>
            <a:pPr lvl="1"/>
            <a:r>
              <a:rPr lang="en-US" dirty="0" smtClean="0"/>
              <a:t>Resets much of the rest of its state, too</a:t>
            </a:r>
          </a:p>
          <a:p>
            <a:pPr lvl="2"/>
            <a:r>
              <a:rPr lang="en-US" dirty="0" smtClean="0"/>
              <a:t>Like open files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latin typeface="Courier New"/>
                <a:cs typeface="Courier New"/>
              </a:rPr>
              <a:t>exec </a:t>
            </a:r>
            <a:r>
              <a:rPr lang="en-US" dirty="0" smtClean="0"/>
              <a:t>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Linux/Unix system call to handle the common case</a:t>
            </a:r>
          </a:p>
          <a:p>
            <a:r>
              <a:rPr lang="en-US" dirty="0" smtClean="0"/>
              <a:t>Replaces a process’ existing program with a different one</a:t>
            </a:r>
          </a:p>
          <a:p>
            <a:pPr lvl="1"/>
            <a:r>
              <a:rPr lang="en-US" dirty="0" smtClean="0"/>
              <a:t>New code</a:t>
            </a:r>
          </a:p>
          <a:p>
            <a:pPr lvl="1"/>
            <a:r>
              <a:rPr lang="en-US" dirty="0" smtClean="0"/>
              <a:t>Different set of other resources</a:t>
            </a:r>
          </a:p>
          <a:p>
            <a:pPr lvl="1"/>
            <a:r>
              <a:rPr lang="en-US" dirty="0" smtClean="0"/>
              <a:t>Different PC and stack</a:t>
            </a:r>
          </a:p>
          <a:p>
            <a:r>
              <a:rPr lang="en-US" dirty="0" smtClean="0"/>
              <a:t>Essentially, called after you do a fork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the OS Handle Exec?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get rid of the child’s old code</a:t>
            </a:r>
          </a:p>
          <a:p>
            <a:pPr lvl="1"/>
            <a:r>
              <a:rPr lang="en-US" dirty="0" smtClean="0"/>
              <a:t>And its stack and data areas</a:t>
            </a:r>
          </a:p>
          <a:p>
            <a:pPr lvl="1"/>
            <a:r>
              <a:rPr lang="en-US" dirty="0" smtClean="0"/>
              <a:t>Latter is easy if you are using copy-on-write</a:t>
            </a:r>
          </a:p>
          <a:p>
            <a:r>
              <a:rPr lang="en-US" dirty="0" smtClean="0"/>
              <a:t>Must load a brand new set of code for that process</a:t>
            </a:r>
          </a:p>
          <a:p>
            <a:r>
              <a:rPr lang="en-US" dirty="0" smtClean="0"/>
              <a:t>Must initialize child’s stack, PC, and other relevant control structure</a:t>
            </a:r>
          </a:p>
          <a:p>
            <a:pPr lvl="1"/>
            <a:r>
              <a:rPr lang="en-US" dirty="0" smtClean="0"/>
              <a:t>To start a fresh program run for the child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Loading Programs Into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Whether you did a Windows </a:t>
            </a:r>
            <a:r>
              <a:rPr lang="en-US" dirty="0" err="1" smtClean="0">
                <a:latin typeface="Courier New"/>
                <a:cs typeface="Courier New"/>
              </a:rPr>
              <a:t>CreateProcess</a:t>
            </a:r>
            <a:r>
              <a:rPr lang="en-US" dirty="0" smtClean="0">
                <a:latin typeface="Courier New"/>
                <a:cs typeface="Courier New"/>
              </a:rPr>
              <a:t>()</a:t>
            </a:r>
            <a:r>
              <a:rPr lang="en-US" dirty="0" smtClean="0"/>
              <a:t> or a Unix</a:t>
            </a:r>
            <a:r>
              <a:rPr lang="en-US" dirty="0" smtClean="0">
                <a:latin typeface="Courier New"/>
                <a:cs typeface="Courier New"/>
              </a:rPr>
              <a:t> exec()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You need to go from</a:t>
            </a:r>
            <a:r>
              <a:rPr lang="en-US" dirty="0" smtClean="0"/>
              <a:t> loadable program </a:t>
            </a:r>
            <a:r>
              <a:rPr lang="en-US" dirty="0" smtClean="0"/>
              <a:t>to </a:t>
            </a:r>
            <a:r>
              <a:rPr lang="en-US" dirty="0" err="1" smtClean="0"/>
              <a:t>runnable</a:t>
            </a:r>
            <a:r>
              <a:rPr lang="en-US" dirty="0" smtClean="0"/>
              <a:t> process</a:t>
            </a:r>
          </a:p>
          <a:p>
            <a:r>
              <a:rPr lang="en-US" dirty="0" smtClean="0"/>
              <a:t>To get from the code to the running version, you need to perform the </a:t>
            </a:r>
            <a:r>
              <a:rPr lang="en-US" i="1" dirty="0" smtClean="0"/>
              <a:t>loading </a:t>
            </a:r>
            <a:r>
              <a:rPr lang="en-US" dirty="0" smtClean="0"/>
              <a:t>step</a:t>
            </a:r>
          </a:p>
          <a:p>
            <a:pPr lvl="1"/>
            <a:r>
              <a:rPr lang="en-US" dirty="0" smtClean="0"/>
              <a:t>Initializing the various memory domains we discussed earlier</a:t>
            </a:r>
          </a:p>
          <a:p>
            <a:pPr lvl="2"/>
            <a:r>
              <a:rPr lang="en-US" dirty="0" smtClean="0"/>
              <a:t>Code, stack, data segment,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Loading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0638"/>
            <a:ext cx="8229600" cy="4525963"/>
          </a:xfrm>
        </p:spPr>
        <p:txBody>
          <a:bodyPr/>
          <a:lstStyle/>
          <a:p>
            <a:r>
              <a:rPr lang="en-GB" dirty="0" smtClean="0"/>
              <a:t>You have a load module </a:t>
            </a:r>
          </a:p>
          <a:p>
            <a:pPr lvl="1"/>
            <a:r>
              <a:rPr lang="en-GB" dirty="0" smtClean="0"/>
              <a:t>The output of linkage editor</a:t>
            </a:r>
          </a:p>
          <a:p>
            <a:pPr lvl="1"/>
            <a:r>
              <a:rPr lang="en-GB" dirty="0" smtClean="0"/>
              <a:t>All external references have been resolved</a:t>
            </a:r>
          </a:p>
          <a:p>
            <a:pPr lvl="1"/>
            <a:r>
              <a:rPr lang="en-GB" dirty="0" smtClean="0"/>
              <a:t>All modules combined into a few segments</a:t>
            </a:r>
          </a:p>
          <a:p>
            <a:pPr lvl="1"/>
            <a:r>
              <a:rPr lang="en-GB" dirty="0" smtClean="0"/>
              <a:t>Includes multiple segments (code, data, etc.)</a:t>
            </a:r>
          </a:p>
          <a:p>
            <a:r>
              <a:rPr lang="en-GB" dirty="0" smtClean="0"/>
              <a:t>A computer cannot “execute” a load module</a:t>
            </a:r>
          </a:p>
          <a:p>
            <a:pPr lvl="1"/>
            <a:r>
              <a:rPr lang="en-GB" dirty="0" smtClean="0"/>
              <a:t>Computers execute instructions in memory</a:t>
            </a:r>
          </a:p>
          <a:p>
            <a:pPr lvl="1"/>
            <a:r>
              <a:rPr lang="en-GB" dirty="0" smtClean="0"/>
              <a:t>Memory must be allocated for each segment</a:t>
            </a:r>
          </a:p>
          <a:p>
            <a:pPr lvl="1"/>
            <a:r>
              <a:rPr lang="en-GB" dirty="0" smtClean="0"/>
              <a:t>Code must be copied from load module to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Program to Process Transition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914400" y="1447800"/>
            <a:ext cx="7965014" cy="1981200"/>
            <a:chOff x="914400" y="1447800"/>
            <a:chExt cx="7965014" cy="1981200"/>
          </a:xfrm>
        </p:grpSpPr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2438400" y="1465147"/>
              <a:ext cx="1382400" cy="10494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r>
                <a:rPr lang="en-US" sz="1300" b="1" u="sng" dirty="0"/>
                <a:t>section 1 </a:t>
              </a:r>
              <a:r>
                <a:rPr lang="en-US" sz="1300" b="1" u="sng" dirty="0" smtClean="0"/>
                <a:t>header</a:t>
              </a:r>
              <a:endParaRPr lang="en-US" sz="1300" u="sng" dirty="0"/>
            </a:p>
            <a:p>
              <a:r>
                <a:rPr lang="en-US" sz="1300" b="1" dirty="0"/>
                <a:t>type</a:t>
              </a:r>
              <a:r>
                <a:rPr lang="en-US" sz="1300" dirty="0"/>
                <a:t>: 	code</a:t>
              </a:r>
            </a:p>
            <a:p>
              <a:r>
                <a:rPr lang="en-US" sz="1300" b="1" dirty="0"/>
                <a:t>load </a:t>
              </a:r>
              <a:r>
                <a:rPr lang="en-US" sz="1300" b="1" dirty="0" err="1"/>
                <a:t>adr</a:t>
              </a:r>
              <a:r>
                <a:rPr lang="en-US" sz="1300" b="1" dirty="0"/>
                <a:t>:</a:t>
              </a:r>
              <a:r>
                <a:rPr lang="en-US" sz="1300" dirty="0"/>
                <a:t>	0xxx</a:t>
              </a:r>
            </a:p>
            <a:p>
              <a:r>
                <a:rPr lang="en-US" sz="1300" b="1" dirty="0"/>
                <a:t>length</a:t>
              </a:r>
              <a:r>
                <a:rPr lang="en-US" sz="1300" dirty="0"/>
                <a:t>:	</a:t>
              </a:r>
              <a:r>
                <a:rPr lang="en-US" sz="1300" dirty="0" smtClean="0"/>
                <a:t>###</a:t>
              </a:r>
              <a:endParaRPr lang="en-US" sz="1300" dirty="0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475600" y="1524000"/>
              <a:ext cx="1382400" cy="990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r>
                <a:rPr lang="en-US" sz="1300" b="1" u="sng" dirty="0"/>
                <a:t>section 3 </a:t>
              </a:r>
              <a:r>
                <a:rPr lang="en-US" sz="1300" b="1" u="sng" dirty="0" smtClean="0"/>
                <a:t>header</a:t>
              </a:r>
              <a:endParaRPr lang="en-US" sz="1300" u="sng" dirty="0"/>
            </a:p>
            <a:p>
              <a:r>
                <a:rPr lang="en-US" sz="1300" b="1" dirty="0"/>
                <a:t>type</a:t>
              </a:r>
              <a:r>
                <a:rPr lang="en-US" sz="1300" dirty="0"/>
                <a:t>: 	sym</a:t>
              </a:r>
            </a:p>
            <a:p>
              <a:r>
                <a:rPr lang="en-US" sz="1300" b="1" dirty="0"/>
                <a:t>length</a:t>
              </a:r>
              <a:r>
                <a:rPr lang="en-US" sz="1300" dirty="0"/>
                <a:t>:	</a:t>
              </a:r>
              <a:r>
                <a:rPr lang="en-US" sz="1300" dirty="0" smtClean="0"/>
                <a:t>###</a:t>
              </a:r>
              <a:endParaRPr lang="en-US" sz="1300" dirty="0"/>
            </a:p>
            <a:p>
              <a:endParaRPr lang="en-US" sz="1300" dirty="0"/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2438400" y="2590800"/>
              <a:ext cx="1382400" cy="838200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pPr algn="ctr"/>
              <a:r>
                <a:rPr lang="en-US" dirty="0"/>
                <a:t>compiled</a:t>
              </a:r>
            </a:p>
            <a:p>
              <a:pPr algn="ctr"/>
              <a:r>
                <a:rPr lang="en-US" dirty="0"/>
                <a:t>code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962400" y="2590800"/>
              <a:ext cx="1382400" cy="838200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pPr algn="ctr"/>
              <a:r>
                <a:rPr lang="en-US" dirty="0"/>
                <a:t>initialized</a:t>
              </a:r>
            </a:p>
            <a:p>
              <a:pPr algn="ctr"/>
              <a:r>
                <a:rPr lang="en-US" dirty="0"/>
                <a:t>data</a:t>
              </a:r>
            </a:p>
            <a:p>
              <a:pPr algn="ctr"/>
              <a:r>
                <a:rPr lang="en-US" dirty="0"/>
                <a:t>values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5486400" y="2590800"/>
              <a:ext cx="1382400" cy="811509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pPr algn="ctr"/>
              <a:r>
                <a:rPr lang="en-US" dirty="0"/>
                <a:t>symbol</a:t>
              </a:r>
            </a:p>
            <a:p>
              <a:pPr algn="ctr"/>
              <a:r>
                <a:rPr lang="en-US" dirty="0"/>
                <a:t>table</a:t>
              </a: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914400" y="1447800"/>
              <a:ext cx="1382400" cy="1066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r>
                <a:rPr lang="en-US" sz="1300" b="1" u="sng" dirty="0"/>
                <a:t>ELF header</a:t>
              </a:r>
            </a:p>
            <a:p>
              <a:r>
                <a:rPr lang="en-US" sz="1300" b="1" dirty="0" smtClean="0"/>
                <a:t>target </a:t>
              </a:r>
              <a:r>
                <a:rPr lang="en-US" sz="1300" b="1" dirty="0"/>
                <a:t>ISA</a:t>
              </a:r>
            </a:p>
            <a:p>
              <a:r>
                <a:rPr lang="en-US" sz="1300" b="1" dirty="0"/>
                <a:t># load sections</a:t>
              </a:r>
            </a:p>
            <a:p>
              <a:r>
                <a:rPr lang="en-US" sz="1300" b="1" dirty="0"/>
                <a:t># info sections</a:t>
              </a:r>
            </a:p>
            <a:p>
              <a:endParaRPr lang="en-US" sz="1300" dirty="0"/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3962400" y="1524001"/>
              <a:ext cx="1382400" cy="990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r>
                <a:rPr lang="en-US" sz="1300" b="1" u="sng" dirty="0"/>
                <a:t>section 2 </a:t>
              </a:r>
              <a:r>
                <a:rPr lang="en-US" sz="1300" b="1" u="sng" dirty="0" smtClean="0"/>
                <a:t>header</a:t>
              </a:r>
              <a:endParaRPr lang="en-US" sz="1300" u="sng" dirty="0"/>
            </a:p>
            <a:p>
              <a:r>
                <a:rPr lang="en-US" sz="1300" b="1" dirty="0"/>
                <a:t>type</a:t>
              </a:r>
              <a:r>
                <a:rPr lang="en-US" sz="1300" dirty="0"/>
                <a:t>: 	data</a:t>
              </a:r>
            </a:p>
            <a:p>
              <a:r>
                <a:rPr lang="en-US" sz="1300" b="1" dirty="0"/>
                <a:t>load </a:t>
              </a:r>
              <a:r>
                <a:rPr lang="en-US" sz="1300" b="1" dirty="0" err="1"/>
                <a:t>adr</a:t>
              </a:r>
              <a:r>
                <a:rPr lang="en-US" sz="1300" b="1" dirty="0"/>
                <a:t>:</a:t>
              </a:r>
              <a:r>
                <a:rPr lang="en-US" sz="1300" dirty="0"/>
                <a:t>	0xxx</a:t>
              </a:r>
            </a:p>
            <a:p>
              <a:r>
                <a:rPr lang="en-US" sz="1300" b="1" dirty="0"/>
                <a:t>length</a:t>
              </a:r>
              <a:r>
                <a:rPr lang="en-US" sz="1300" dirty="0"/>
                <a:t>:	</a:t>
              </a:r>
              <a:r>
                <a:rPr lang="en-US" sz="1300" dirty="0" smtClean="0"/>
                <a:t>###</a:t>
              </a:r>
              <a:endParaRPr lang="en-US" sz="13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934200" y="2159000"/>
              <a:ext cx="194521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 smtClean="0">
                  <a:latin typeface="Times New Roman"/>
                  <a:cs typeface="Times New Roman"/>
                </a:rPr>
                <a:t>Program</a:t>
              </a:r>
              <a:endParaRPr lang="en-US" sz="3600" b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00093" y="3897212"/>
            <a:ext cx="8210507" cy="2501937"/>
            <a:chOff x="400093" y="3897212"/>
            <a:chExt cx="8210507" cy="2501937"/>
          </a:xfrm>
        </p:grpSpPr>
        <p:grpSp>
          <p:nvGrpSpPr>
            <p:cNvPr id="3" name="Group 31"/>
            <p:cNvGrpSpPr/>
            <p:nvPr/>
          </p:nvGrpSpPr>
          <p:grpSpPr>
            <a:xfrm>
              <a:off x="2113320" y="3897212"/>
              <a:ext cx="6497280" cy="2465539"/>
              <a:chOff x="2113320" y="3948012"/>
              <a:chExt cx="6497280" cy="2465539"/>
            </a:xfrm>
          </p:grpSpPr>
          <p:sp>
            <p:nvSpPr>
              <p:cNvPr id="14" name="Rectangle 4"/>
              <p:cNvSpPr>
                <a:spLocks noChangeArrowheads="1"/>
              </p:cNvSpPr>
              <p:nvPr/>
            </p:nvSpPr>
            <p:spPr bwMode="auto">
              <a:xfrm>
                <a:off x="2113320" y="4413181"/>
                <a:ext cx="6497280" cy="158992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945" tIns="41473" rIns="82945" bIns="41473" anchor="ctr"/>
              <a:lstStyle/>
              <a:p>
                <a:endParaRPr lang="en-US"/>
              </a:p>
            </p:txBody>
          </p:sp>
          <p:sp>
            <p:nvSpPr>
              <p:cNvPr id="15" name="Line 5"/>
              <p:cNvSpPr>
                <a:spLocks noChangeShapeType="1"/>
              </p:cNvSpPr>
              <p:nvPr/>
            </p:nvSpPr>
            <p:spPr bwMode="auto">
              <a:xfrm>
                <a:off x="2113320" y="3948012"/>
                <a:ext cx="0" cy="3960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82945" tIns="41473" rIns="82945" bIns="41473"/>
              <a:lstStyle/>
              <a:p>
                <a:endParaRPr lang="en-US"/>
              </a:p>
            </p:txBody>
          </p:sp>
          <p:sp>
            <p:nvSpPr>
              <p:cNvPr id="16" name="Line 6"/>
              <p:cNvSpPr>
                <a:spLocks noChangeShapeType="1"/>
              </p:cNvSpPr>
              <p:nvPr/>
            </p:nvSpPr>
            <p:spPr bwMode="auto">
              <a:xfrm>
                <a:off x="8610600" y="6017510"/>
                <a:ext cx="0" cy="39604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82945" tIns="41473" rIns="82945" bIns="41473"/>
              <a:lstStyle/>
              <a:p>
                <a:endParaRPr lang="en-US"/>
              </a:p>
            </p:txBody>
          </p:sp>
          <p:sp>
            <p:nvSpPr>
              <p:cNvPr id="17" name="Rectangle 7"/>
              <p:cNvSpPr>
                <a:spLocks noChangeArrowheads="1"/>
              </p:cNvSpPr>
              <p:nvPr/>
            </p:nvSpPr>
            <p:spPr bwMode="auto">
              <a:xfrm>
                <a:off x="2182440" y="4097179"/>
                <a:ext cx="1025922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dirty="0"/>
                  <a:t>0x00000000</a:t>
                </a:r>
                <a:endParaRPr lang="en-US" dirty="0">
                  <a:latin typeface="Times New Roman" pitchFamily="18" charset="0"/>
                </a:endParaRPr>
              </a:p>
            </p:txBody>
          </p:sp>
          <p:sp>
            <p:nvSpPr>
              <p:cNvPr id="18" name="Rectangle 8"/>
              <p:cNvSpPr>
                <a:spLocks noChangeArrowheads="1"/>
              </p:cNvSpPr>
              <p:nvPr/>
            </p:nvSpPr>
            <p:spPr bwMode="auto">
              <a:xfrm>
                <a:off x="7433022" y="6019800"/>
                <a:ext cx="948978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dirty="0"/>
                  <a:t>0xFFFFFFFF</a:t>
                </a:r>
                <a:endParaRPr lang="en-US" dirty="0">
                  <a:latin typeface="Times New Roman" pitchFamily="18" charset="0"/>
                </a:endParaRPr>
              </a:p>
            </p:txBody>
          </p:sp>
          <p:sp>
            <p:nvSpPr>
              <p:cNvPr id="19" name="Rectangle 9"/>
              <p:cNvSpPr>
                <a:spLocks noChangeArrowheads="1"/>
              </p:cNvSpPr>
              <p:nvPr/>
            </p:nvSpPr>
            <p:spPr bwMode="auto">
              <a:xfrm>
                <a:off x="2182440" y="4482308"/>
                <a:ext cx="1520640" cy="55301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945" tIns="41473" rIns="82945" bIns="41473" anchor="ctr"/>
              <a:lstStyle/>
              <a:p>
                <a:pPr algn="ctr"/>
                <a:r>
                  <a:rPr lang="en-US"/>
                  <a:t>shared code</a:t>
                </a:r>
              </a:p>
            </p:txBody>
          </p:sp>
          <p:sp>
            <p:nvSpPr>
              <p:cNvPr id="20" name="Rectangle 10"/>
              <p:cNvSpPr>
                <a:spLocks noChangeArrowheads="1"/>
              </p:cNvSpPr>
              <p:nvPr/>
            </p:nvSpPr>
            <p:spPr bwMode="auto">
              <a:xfrm>
                <a:off x="3841320" y="4482308"/>
                <a:ext cx="1520640" cy="553018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945" tIns="41473" rIns="82945" bIns="41473" anchor="ctr"/>
              <a:lstStyle/>
              <a:p>
                <a:pPr algn="ctr"/>
                <a:r>
                  <a:rPr lang="en-US"/>
                  <a:t>private data</a:t>
                </a:r>
              </a:p>
            </p:txBody>
          </p:sp>
          <p:sp>
            <p:nvSpPr>
              <p:cNvPr id="21" name="Rectangle 11"/>
              <p:cNvSpPr>
                <a:spLocks noChangeArrowheads="1"/>
              </p:cNvSpPr>
              <p:nvPr/>
            </p:nvSpPr>
            <p:spPr bwMode="auto">
              <a:xfrm>
                <a:off x="7020840" y="5380963"/>
                <a:ext cx="1520640" cy="553018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945" tIns="41473" rIns="82945" bIns="41473" anchor="ctr"/>
              <a:lstStyle/>
              <a:p>
                <a:pPr algn="ctr"/>
                <a:r>
                  <a:rPr lang="en-US"/>
                  <a:t>private stack</a:t>
                </a:r>
              </a:p>
            </p:txBody>
          </p:sp>
        </p:grpSp>
        <p:sp>
          <p:nvSpPr>
            <p:cNvPr id="22" name="Rectangle 13"/>
            <p:cNvSpPr>
              <a:spLocks noChangeArrowheads="1"/>
            </p:cNvSpPr>
            <p:nvPr/>
          </p:nvSpPr>
          <p:spPr bwMode="auto">
            <a:xfrm>
              <a:off x="5914920" y="4482308"/>
              <a:ext cx="1036800" cy="553018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pPr algn="ctr"/>
              <a:r>
                <a:rPr lang="en-US" sz="1600"/>
                <a:t>shared lib1</a:t>
              </a:r>
            </a:p>
          </p:txBody>
        </p:sp>
        <p:sp>
          <p:nvSpPr>
            <p:cNvPr id="23" name="Rectangle 14"/>
            <p:cNvSpPr>
              <a:spLocks noChangeArrowheads="1"/>
            </p:cNvSpPr>
            <p:nvPr/>
          </p:nvSpPr>
          <p:spPr bwMode="auto">
            <a:xfrm>
              <a:off x="7504680" y="4482308"/>
              <a:ext cx="1036800" cy="553018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pPr algn="ctr"/>
              <a:r>
                <a:rPr lang="en-US" sz="1600"/>
                <a:t>shared lib2</a:t>
              </a:r>
            </a:p>
          </p:txBody>
        </p:sp>
        <p:sp>
          <p:nvSpPr>
            <p:cNvPr id="24" name="Rectangle 15"/>
            <p:cNvSpPr>
              <a:spLocks noChangeArrowheads="1"/>
            </p:cNvSpPr>
            <p:nvPr/>
          </p:nvSpPr>
          <p:spPr bwMode="auto">
            <a:xfrm>
              <a:off x="2182440" y="5380963"/>
              <a:ext cx="1036800" cy="553018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pPr algn="ctr"/>
              <a:r>
                <a:rPr lang="en-US" sz="1600" dirty="0"/>
                <a:t>shared lib3</a:t>
              </a:r>
            </a:p>
          </p:txBody>
        </p:sp>
        <p:sp>
          <p:nvSpPr>
            <p:cNvPr id="25" name="Line 16"/>
            <p:cNvSpPr>
              <a:spLocks noChangeShapeType="1"/>
            </p:cNvSpPr>
            <p:nvPr/>
          </p:nvSpPr>
          <p:spPr bwMode="auto">
            <a:xfrm>
              <a:off x="2113320" y="6003108"/>
              <a:ext cx="0" cy="3960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lIns="82945" tIns="41473" rIns="82945" bIns="41473"/>
            <a:lstStyle/>
            <a:p>
              <a:endParaRPr lang="en-US"/>
            </a:p>
          </p:txBody>
        </p:sp>
        <p:sp>
          <p:nvSpPr>
            <p:cNvPr id="26" name="Line 19"/>
            <p:cNvSpPr>
              <a:spLocks noChangeShapeType="1"/>
            </p:cNvSpPr>
            <p:nvPr/>
          </p:nvSpPr>
          <p:spPr bwMode="auto">
            <a:xfrm>
              <a:off x="5926440" y="3929290"/>
              <a:ext cx="0" cy="3960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lIns="82945" tIns="41473" rIns="82945" bIns="41473"/>
            <a:lstStyle/>
            <a:p>
              <a:endParaRPr lang="en-US"/>
            </a:p>
          </p:txBody>
        </p:sp>
        <p:sp>
          <p:nvSpPr>
            <p:cNvPr id="27" name="Rectangle 20"/>
            <p:cNvSpPr>
              <a:spLocks noChangeArrowheads="1"/>
            </p:cNvSpPr>
            <p:nvPr/>
          </p:nvSpPr>
          <p:spPr bwMode="auto">
            <a:xfrm>
              <a:off x="5995560" y="4097179"/>
              <a:ext cx="92172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dirty="0"/>
                <a:t>0x0100000</a:t>
              </a:r>
              <a:endParaRPr lang="en-US" dirty="0">
                <a:latin typeface="Times New Roman" pitchFamily="18" charset="0"/>
              </a:endParaRPr>
            </a:p>
          </p:txBody>
        </p:sp>
        <p:sp>
          <p:nvSpPr>
            <p:cNvPr id="28" name="Line 21"/>
            <p:cNvSpPr>
              <a:spLocks noChangeShapeType="1"/>
            </p:cNvSpPr>
            <p:nvPr/>
          </p:nvSpPr>
          <p:spPr bwMode="auto">
            <a:xfrm>
              <a:off x="7435560" y="3948012"/>
              <a:ext cx="0" cy="39604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lIns="82945" tIns="41473" rIns="82945" bIns="41473"/>
            <a:lstStyle/>
            <a:p>
              <a:endParaRPr lang="en-US"/>
            </a:p>
          </p:txBody>
        </p:sp>
        <p:sp>
          <p:nvSpPr>
            <p:cNvPr id="29" name="Rectangle 22"/>
            <p:cNvSpPr>
              <a:spLocks noChangeArrowheads="1"/>
            </p:cNvSpPr>
            <p:nvPr/>
          </p:nvSpPr>
          <p:spPr bwMode="auto">
            <a:xfrm>
              <a:off x="7504680" y="4097179"/>
              <a:ext cx="92172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dirty="0"/>
                <a:t>0x0110000</a:t>
              </a:r>
              <a:endParaRPr lang="en-US" dirty="0">
                <a:latin typeface="Times New Roman" pitchFamily="18" charset="0"/>
              </a:endParaRPr>
            </a:p>
          </p:txBody>
        </p:sp>
        <p:sp>
          <p:nvSpPr>
            <p:cNvPr id="31" name="Rectangle 24"/>
            <p:cNvSpPr>
              <a:spLocks noChangeArrowheads="1"/>
            </p:cNvSpPr>
            <p:nvPr/>
          </p:nvSpPr>
          <p:spPr bwMode="auto">
            <a:xfrm>
              <a:off x="2182440" y="6019800"/>
              <a:ext cx="92172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dirty="0"/>
                <a:t>0x0120000</a:t>
              </a:r>
              <a:endParaRPr lang="en-US" dirty="0">
                <a:latin typeface="Times New Roman" pitchFamily="18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00093" y="4819426"/>
              <a:ext cx="166321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 smtClean="0">
                  <a:latin typeface="Times New Roman"/>
                  <a:cs typeface="Times New Roman"/>
                </a:rPr>
                <a:t>Process</a:t>
              </a:r>
              <a:endParaRPr lang="en-US" sz="3600" b="1" dirty="0">
                <a:latin typeface="Times New Roman"/>
                <a:cs typeface="Times New Roman"/>
              </a:endParaRPr>
            </a:p>
          </p:txBody>
        </p:sp>
      </p:grpSp>
      <p:sp>
        <p:nvSpPr>
          <p:cNvPr id="33" name="Rounded Rectangular Callout 32"/>
          <p:cNvSpPr/>
          <p:nvPr/>
        </p:nvSpPr>
        <p:spPr>
          <a:xfrm>
            <a:off x="3104167" y="1352550"/>
            <a:ext cx="4870896" cy="2324100"/>
          </a:xfrm>
          <a:prstGeom prst="wedgeRoundRect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/>
                <a:cs typeface="Times New Roman"/>
              </a:rPr>
              <a:t>This is the job of the loader and linkage editor</a:t>
            </a:r>
            <a:endParaRPr lang="en-US" sz="40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“State”?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29200"/>
          </a:xfrm>
        </p:spPr>
        <p:txBody>
          <a:bodyPr>
            <a:noAutofit/>
          </a:bodyPr>
          <a:lstStyle/>
          <a:p>
            <a:r>
              <a:rPr lang="en-GB" dirty="0" smtClean="0"/>
              <a:t>One dictionary definition of “state” is</a:t>
            </a:r>
          </a:p>
          <a:p>
            <a:pPr lvl="1"/>
            <a:r>
              <a:rPr lang="en-GB" dirty="0" smtClean="0"/>
              <a:t>“A mode or condition of being”</a:t>
            </a:r>
          </a:p>
          <a:p>
            <a:pPr lvl="1"/>
            <a:r>
              <a:rPr lang="en-GB" dirty="0" smtClean="0"/>
              <a:t>An object may have a wide range of possible states</a:t>
            </a:r>
          </a:p>
          <a:p>
            <a:r>
              <a:rPr lang="en-GB" dirty="0" smtClean="0"/>
              <a:t>All persistent objects have “state”</a:t>
            </a:r>
          </a:p>
          <a:p>
            <a:pPr lvl="1"/>
            <a:r>
              <a:rPr lang="en-GB" dirty="0" smtClean="0"/>
              <a:t>Distinguishing</a:t>
            </a:r>
            <a:r>
              <a:rPr lang="en-GB" dirty="0" smtClean="0"/>
              <a:t> them from </a:t>
            </a:r>
            <a:r>
              <a:rPr lang="en-GB" dirty="0" smtClean="0"/>
              <a:t>other objects</a:t>
            </a:r>
          </a:p>
          <a:p>
            <a:pPr lvl="1"/>
            <a:r>
              <a:rPr lang="en-GB" dirty="0" smtClean="0"/>
              <a:t>Characterizing object's current condition</a:t>
            </a:r>
          </a:p>
          <a:p>
            <a:r>
              <a:rPr lang="en-GB" dirty="0" smtClean="0"/>
              <a:t>Contents of state depends on object</a:t>
            </a:r>
          </a:p>
          <a:p>
            <a:pPr lvl="1"/>
            <a:r>
              <a:rPr lang="en-GB" dirty="0" smtClean="0"/>
              <a:t>Complex operations often mean complex state</a:t>
            </a:r>
          </a:p>
          <a:p>
            <a:pPr lvl="1"/>
            <a:r>
              <a:rPr lang="en-GB" dirty="0" smtClean="0"/>
              <a:t>We can save/restore the aggregate/total state</a:t>
            </a:r>
          </a:p>
          <a:p>
            <a:pPr lvl="1"/>
            <a:r>
              <a:rPr lang="en-GB" dirty="0" smtClean="0"/>
              <a:t>We can talk of a subset (e.g., scheduling state)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Destroying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processes terminate</a:t>
            </a:r>
          </a:p>
          <a:p>
            <a:pPr lvl="1"/>
            <a:r>
              <a:rPr lang="en-US" dirty="0" smtClean="0"/>
              <a:t>All do, of course, when the machine goes down</a:t>
            </a:r>
          </a:p>
          <a:p>
            <a:pPr lvl="1"/>
            <a:r>
              <a:rPr lang="en-US" dirty="0" smtClean="0"/>
              <a:t>But most do some work and then exit before that</a:t>
            </a:r>
          </a:p>
          <a:p>
            <a:pPr lvl="1"/>
            <a:r>
              <a:rPr lang="en-US" dirty="0" smtClean="0"/>
              <a:t>Others are killed by the OS or another process</a:t>
            </a:r>
          </a:p>
          <a:p>
            <a:r>
              <a:rPr lang="en-US" dirty="0" smtClean="0"/>
              <a:t>When a process terminates, the OS needs to clean it up</a:t>
            </a:r>
          </a:p>
          <a:p>
            <a:pPr lvl="1"/>
            <a:r>
              <a:rPr lang="en-US" dirty="0" smtClean="0"/>
              <a:t>Essentially, getting rid of all of its resources</a:t>
            </a:r>
          </a:p>
          <a:p>
            <a:pPr lvl="1"/>
            <a:r>
              <a:rPr lang="en-US" dirty="0" smtClean="0"/>
              <a:t>In a way that allows simple reclamation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951428" y="553767"/>
            <a:ext cx="523677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6238"/>
            <a:ext cx="8229600" cy="1143000"/>
          </a:xfrm>
        </p:spPr>
        <p:txBody>
          <a:bodyPr/>
          <a:lstStyle/>
          <a:p>
            <a:r>
              <a:rPr lang="en-US" dirty="0" smtClean="0"/>
              <a:t>What Must the OS Do to </a:t>
            </a:r>
            <a:br>
              <a:rPr lang="en-US" dirty="0" smtClean="0"/>
            </a:br>
            <a:r>
              <a:rPr lang="en-US" dirty="0" smtClean="0"/>
              <a:t>Terminate a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Reclaim any resources it may be holding</a:t>
            </a:r>
          </a:p>
          <a:p>
            <a:pPr lvl="1"/>
            <a:r>
              <a:rPr lang="en-US" dirty="0" smtClean="0"/>
              <a:t>Memory</a:t>
            </a:r>
          </a:p>
          <a:p>
            <a:pPr lvl="1"/>
            <a:r>
              <a:rPr lang="en-US" dirty="0" smtClean="0"/>
              <a:t>Locks</a:t>
            </a:r>
          </a:p>
          <a:p>
            <a:pPr lvl="1"/>
            <a:r>
              <a:rPr lang="en-US" dirty="0" smtClean="0"/>
              <a:t>Access to hardware devices</a:t>
            </a:r>
          </a:p>
          <a:p>
            <a:r>
              <a:rPr lang="en-US" dirty="0" smtClean="0"/>
              <a:t>Inform any other process that needs to know</a:t>
            </a:r>
          </a:p>
          <a:p>
            <a:pPr lvl="1"/>
            <a:r>
              <a:rPr lang="en-US" dirty="0" smtClean="0"/>
              <a:t>Those waiting for </a:t>
            </a:r>
            <a:r>
              <a:rPr lang="en-US" dirty="0" err="1" smtClean="0"/>
              <a:t>interprocess</a:t>
            </a:r>
            <a:r>
              <a:rPr lang="en-US" dirty="0" smtClean="0"/>
              <a:t> communications</a:t>
            </a:r>
          </a:p>
          <a:p>
            <a:pPr lvl="1"/>
            <a:r>
              <a:rPr lang="en-US" dirty="0" smtClean="0"/>
              <a:t>Parent (and maybe child) processes</a:t>
            </a:r>
          </a:p>
          <a:p>
            <a:r>
              <a:rPr lang="en-US" dirty="0" smtClean="0"/>
              <a:t>Remove process descriptor from the process table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4525963"/>
          </a:xfrm>
        </p:spPr>
        <p:txBody>
          <a:bodyPr/>
          <a:lstStyle/>
          <a:p>
            <a:r>
              <a:rPr lang="en-US" dirty="0" smtClean="0"/>
              <a:t>Processes must execute code to do their job</a:t>
            </a:r>
          </a:p>
          <a:p>
            <a:r>
              <a:rPr lang="en-US" dirty="0" smtClean="0"/>
              <a:t>Which means the OS must give them access to a processor core</a:t>
            </a:r>
          </a:p>
          <a:p>
            <a:r>
              <a:rPr lang="en-US" dirty="0" smtClean="0"/>
              <a:t>But usually more processes than cores</a:t>
            </a:r>
          </a:p>
          <a:p>
            <a:pPr lvl="1"/>
            <a:r>
              <a:rPr lang="en-US" dirty="0" smtClean="0"/>
              <a:t>Easily 200-300 on a</a:t>
            </a:r>
            <a:r>
              <a:rPr lang="en-US" dirty="0" smtClean="0"/>
              <a:t> typical modern </a:t>
            </a:r>
            <a:r>
              <a:rPr lang="en-US" dirty="0" smtClean="0"/>
              <a:t>machine</a:t>
            </a:r>
          </a:p>
          <a:p>
            <a:r>
              <a:rPr lang="en-US" dirty="0" smtClean="0"/>
              <a:t>So processes will need to share the cores</a:t>
            </a:r>
          </a:p>
          <a:p>
            <a:pPr lvl="1"/>
            <a:r>
              <a:rPr lang="en-US" dirty="0" smtClean="0"/>
              <a:t>And they can’t all execute instructions at once</a:t>
            </a:r>
          </a:p>
          <a:p>
            <a:r>
              <a:rPr lang="en-US" dirty="0" smtClean="0"/>
              <a:t>Sooner or later, a process not running on a core needs to be put onto one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294328" y="553767"/>
            <a:ext cx="455097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5738"/>
            <a:ext cx="8229600" cy="1143000"/>
          </a:xfrm>
        </p:spPr>
        <p:txBody>
          <a:bodyPr/>
          <a:lstStyle/>
          <a:p>
            <a:r>
              <a:rPr lang="en-US" dirty="0" smtClean="0"/>
              <a:t>Loading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8700"/>
            <a:ext cx="8229600" cy="4525963"/>
          </a:xfrm>
        </p:spPr>
        <p:txBody>
          <a:bodyPr/>
          <a:lstStyle/>
          <a:p>
            <a:r>
              <a:rPr lang="en-US" dirty="0" smtClean="0"/>
              <a:t>To run a process on a core, the</a:t>
            </a:r>
            <a:r>
              <a:rPr lang="en-US" dirty="0" smtClean="0"/>
              <a:t> core’s hardware </a:t>
            </a:r>
            <a:r>
              <a:rPr lang="en-US" dirty="0" smtClean="0"/>
              <a:t>must be initialized</a:t>
            </a:r>
          </a:p>
          <a:p>
            <a:pPr lvl="1"/>
            <a:r>
              <a:rPr lang="en-US" dirty="0" smtClean="0"/>
              <a:t>Either to initial state or whatever state</a:t>
            </a:r>
            <a:r>
              <a:rPr lang="en-US" dirty="0" smtClean="0"/>
              <a:t> the process was </a:t>
            </a:r>
            <a:r>
              <a:rPr lang="en-US" dirty="0" smtClean="0"/>
              <a:t>in the last time it ran</a:t>
            </a:r>
          </a:p>
          <a:p>
            <a:r>
              <a:rPr lang="en-US" dirty="0" smtClean="0"/>
              <a:t>Must load the core’s registers</a:t>
            </a:r>
          </a:p>
          <a:p>
            <a:r>
              <a:rPr lang="en-US" dirty="0" smtClean="0"/>
              <a:t>Must initialize the stack and set the stack pointer</a:t>
            </a:r>
          </a:p>
          <a:p>
            <a:r>
              <a:rPr lang="en-US" dirty="0" smtClean="0"/>
              <a:t>Must set up any memory control structures</a:t>
            </a:r>
          </a:p>
          <a:p>
            <a:r>
              <a:rPr lang="en-US" dirty="0" smtClean="0"/>
              <a:t>Must set the program counter</a:t>
            </a:r>
          </a:p>
          <a:p>
            <a:r>
              <a:rPr lang="en-US" dirty="0" smtClean="0"/>
              <a:t>Then what?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 Process Runs on an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0800"/>
            <a:ext cx="8229600" cy="4525963"/>
          </a:xfrm>
        </p:spPr>
        <p:txBody>
          <a:bodyPr/>
          <a:lstStyle/>
          <a:p>
            <a:r>
              <a:rPr lang="en-US" dirty="0" smtClean="0"/>
              <a:t>It uses an execution model called </a:t>
            </a:r>
            <a:r>
              <a:rPr lang="en-US" i="1" dirty="0" smtClean="0"/>
              <a:t>limited direct execution</a:t>
            </a:r>
          </a:p>
          <a:p>
            <a:r>
              <a:rPr lang="en-US" dirty="0" smtClean="0"/>
              <a:t>Most instructions are executed directly by the process on the </a:t>
            </a:r>
            <a:r>
              <a:rPr lang="en-US" dirty="0" smtClean="0"/>
              <a:t>core</a:t>
            </a:r>
          </a:p>
          <a:p>
            <a:pPr lvl="1"/>
            <a:r>
              <a:rPr lang="en-US" dirty="0" smtClean="0"/>
              <a:t>Without any OS intervention</a:t>
            </a:r>
            <a:endParaRPr lang="en-US" dirty="0" smtClean="0"/>
          </a:p>
          <a:p>
            <a:r>
              <a:rPr lang="en-US" dirty="0" smtClean="0"/>
              <a:t>Some instructions instead cause a trap to the operating system</a:t>
            </a:r>
          </a:p>
          <a:p>
            <a:pPr lvl="1"/>
            <a:r>
              <a:rPr lang="en-US" dirty="0" smtClean="0"/>
              <a:t>Privileged instructions that can only execute in supervisor mode</a:t>
            </a:r>
          </a:p>
          <a:p>
            <a:pPr lvl="1"/>
            <a:r>
              <a:rPr lang="en-US" dirty="0" smtClean="0"/>
              <a:t>The OS takes care of things from there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Limited Direct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5100"/>
            <a:ext cx="8229600" cy="4525963"/>
          </a:xfrm>
        </p:spPr>
        <p:txBody>
          <a:bodyPr/>
          <a:lstStyle/>
          <a:p>
            <a:r>
              <a:rPr lang="en-US" dirty="0" smtClean="0"/>
              <a:t>CPU directly executes most application code</a:t>
            </a:r>
          </a:p>
          <a:p>
            <a:pPr lvl="1"/>
            <a:r>
              <a:rPr lang="en-US" dirty="0" smtClean="0"/>
              <a:t>Punctuated by occasional traps (for system calls)</a:t>
            </a:r>
          </a:p>
          <a:p>
            <a:pPr lvl="1"/>
            <a:r>
              <a:rPr lang="en-US" dirty="0" smtClean="0"/>
              <a:t>With occasional timer interrupts (for time sharing)</a:t>
            </a:r>
          </a:p>
          <a:p>
            <a:r>
              <a:rPr lang="en-US" dirty="0" smtClean="0"/>
              <a:t>Maximizing direct execution is always the goal</a:t>
            </a:r>
          </a:p>
          <a:p>
            <a:pPr lvl="1"/>
            <a:r>
              <a:rPr lang="en-US" dirty="0" smtClean="0"/>
              <a:t>For Linux user mode processes</a:t>
            </a:r>
          </a:p>
          <a:p>
            <a:pPr lvl="1"/>
            <a:r>
              <a:rPr lang="en-US" dirty="0" smtClean="0"/>
              <a:t>For OS emulation (e.g., Windows on Linux)</a:t>
            </a:r>
          </a:p>
          <a:p>
            <a:pPr lvl="1"/>
            <a:r>
              <a:rPr lang="en-US" dirty="0" smtClean="0"/>
              <a:t>For virtual machines</a:t>
            </a:r>
          </a:p>
          <a:p>
            <a:r>
              <a:rPr lang="en-US" dirty="0" smtClean="0"/>
              <a:t>Enter the OS as seldom as possible</a:t>
            </a:r>
          </a:p>
          <a:p>
            <a:pPr lvl="1"/>
            <a:r>
              <a:rPr lang="en-US" dirty="0" smtClean="0"/>
              <a:t>Get back to the application as quickly as possible</a:t>
            </a:r>
          </a:p>
        </p:txBody>
      </p:sp>
      <p:sp>
        <p:nvSpPr>
          <p:cNvPr id="4" name="6-Point Star 3"/>
          <p:cNvSpPr/>
          <p:nvPr/>
        </p:nvSpPr>
        <p:spPr>
          <a:xfrm>
            <a:off x="2870200" y="1993900"/>
            <a:ext cx="3327400" cy="3416300"/>
          </a:xfrm>
          <a:prstGeom prst="star6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The key to good system performance!</a:t>
            </a:r>
            <a:endParaRPr lang="en-US" sz="2800" b="1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technical term for what happens when the process can’t (or shouldn’t) run an instruction</a:t>
            </a:r>
          </a:p>
          <a:p>
            <a:r>
              <a:rPr lang="en-US" dirty="0" smtClean="0"/>
              <a:t>Some exceptions are routine</a:t>
            </a:r>
          </a:p>
          <a:p>
            <a:pPr lvl="1"/>
            <a:r>
              <a:rPr lang="en-US" dirty="0" smtClean="0"/>
              <a:t>End-of-file, arithmetic overflow, conversion error</a:t>
            </a:r>
          </a:p>
          <a:p>
            <a:pPr lvl="1"/>
            <a:r>
              <a:rPr lang="en-US" dirty="0" smtClean="0"/>
              <a:t>We should check for these after each operation</a:t>
            </a:r>
          </a:p>
          <a:p>
            <a:r>
              <a:rPr lang="en-US" dirty="0" smtClean="0"/>
              <a:t>Some exceptions occur unpredictably</a:t>
            </a:r>
          </a:p>
          <a:p>
            <a:pPr lvl="1"/>
            <a:r>
              <a:rPr lang="en-US" dirty="0" smtClean="0"/>
              <a:t>Segmentation fault (e.g., dereferencing NULL)</a:t>
            </a:r>
          </a:p>
          <a:p>
            <a:pPr lvl="1"/>
            <a:r>
              <a:rPr lang="en-US" dirty="0" smtClean="0"/>
              <a:t>User abort (^C), hang-up, power-failure</a:t>
            </a:r>
          </a:p>
          <a:p>
            <a:pPr lvl="1"/>
            <a:r>
              <a:rPr lang="en-US" dirty="0" smtClean="0"/>
              <a:t>These are asynchronous exceptions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Asynchronous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Inherently unpredictable</a:t>
            </a:r>
          </a:p>
          <a:p>
            <a:r>
              <a:rPr lang="en-US" dirty="0" smtClean="0"/>
              <a:t>Programs can’t check for them, since no way of knowing when and if they happen</a:t>
            </a:r>
          </a:p>
          <a:p>
            <a:r>
              <a:rPr lang="en-US" dirty="0" smtClean="0"/>
              <a:t>Some languages support try/catch operations</a:t>
            </a:r>
          </a:p>
          <a:p>
            <a:r>
              <a:rPr lang="en-US" dirty="0" smtClean="0"/>
              <a:t>Hardware and OS support traps</a:t>
            </a:r>
          </a:p>
          <a:p>
            <a:pPr lvl="1"/>
            <a:r>
              <a:rPr lang="en-US" dirty="0" smtClean="0"/>
              <a:t>Which catch these exceptions and transfer control to the OS</a:t>
            </a:r>
          </a:p>
          <a:p>
            <a:r>
              <a:rPr lang="en-US" dirty="0" smtClean="0"/>
              <a:t>Operating systems also use these for </a:t>
            </a:r>
            <a:r>
              <a:rPr lang="en-US" i="1" dirty="0" smtClean="0"/>
              <a:t>system calls</a:t>
            </a:r>
          </a:p>
          <a:p>
            <a:pPr lvl="1"/>
            <a:r>
              <a:rPr lang="en-US" dirty="0" smtClean="0"/>
              <a:t>Requests from a program for OS services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Traps for System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Made possible at processor design time, not OS design time</a:t>
            </a:r>
          </a:p>
          <a:p>
            <a:r>
              <a:rPr lang="en-GB" dirty="0" smtClean="0"/>
              <a:t>Reserve </a:t>
            </a:r>
            <a:r>
              <a:rPr lang="en-GB" dirty="0" smtClean="0"/>
              <a:t>one privileged instruction for system calls</a:t>
            </a:r>
          </a:p>
          <a:p>
            <a:pPr lvl="1"/>
            <a:r>
              <a:rPr lang="en-GB" dirty="0" smtClean="0"/>
              <a:t>Most computers specifically define such instructions</a:t>
            </a:r>
          </a:p>
          <a:p>
            <a:r>
              <a:rPr lang="en-GB" dirty="0" smtClean="0"/>
              <a:t>Define system call linkage conventions</a:t>
            </a:r>
          </a:p>
          <a:p>
            <a:pPr lvl="1"/>
            <a:r>
              <a:rPr lang="en-GB" dirty="0" smtClean="0"/>
              <a:t>Call: r0 = system call number, r1 points to arguments</a:t>
            </a:r>
          </a:p>
          <a:p>
            <a:pPr lvl="1"/>
            <a:r>
              <a:rPr lang="en-GB" dirty="0" smtClean="0"/>
              <a:t>Return: r0 = return code, </a:t>
            </a:r>
            <a:r>
              <a:rPr lang="en-GB" dirty="0" smtClean="0"/>
              <a:t>condition code </a:t>
            </a:r>
            <a:r>
              <a:rPr lang="en-GB" dirty="0" smtClean="0"/>
              <a:t>indicates success/failure</a:t>
            </a:r>
          </a:p>
          <a:p>
            <a:r>
              <a:rPr lang="en-GB" dirty="0" smtClean="0"/>
              <a:t>Prepare arguments for the desired system call</a:t>
            </a:r>
          </a:p>
          <a:p>
            <a:r>
              <a:rPr lang="en-GB" dirty="0" smtClean="0"/>
              <a:t>Execute the designated system call instruction</a:t>
            </a:r>
          </a:p>
          <a:p>
            <a:r>
              <a:rPr lang="en-GB" dirty="0" smtClean="0"/>
              <a:t>Which causes an exception that traps to the OS</a:t>
            </a:r>
          </a:p>
          <a:p>
            <a:r>
              <a:rPr lang="en-GB" dirty="0" smtClean="0"/>
              <a:t>OS recognizes &amp; performs requested </a:t>
            </a:r>
            <a:r>
              <a:rPr lang="en-GB" dirty="0" smtClean="0"/>
              <a:t>operation</a:t>
            </a:r>
          </a:p>
          <a:p>
            <a:pPr lvl="1"/>
            <a:r>
              <a:rPr lang="en-GB" dirty="0" smtClean="0"/>
              <a:t>Entering the OS through a point called a </a:t>
            </a:r>
            <a:r>
              <a:rPr lang="en-GB" i="1" dirty="0" smtClean="0"/>
              <a:t>gate</a:t>
            </a:r>
            <a:endParaRPr lang="en-GB" i="1" dirty="0" smtClean="0"/>
          </a:p>
          <a:p>
            <a:r>
              <a:rPr lang="en-GB" dirty="0" smtClean="0"/>
              <a:t>Returns to instruction after the system call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Call Trap Gates</a:t>
            </a:r>
            <a:endParaRPr lang="en-US" dirty="0"/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408960" y="3567255"/>
            <a:ext cx="2900160" cy="858697"/>
          </a:xfrm>
          <a:prstGeom prst="roundRect">
            <a:avLst>
              <a:gd name="adj" fmla="val 130"/>
            </a:avLst>
          </a:prstGeom>
          <a:solidFill>
            <a:srgbClr val="FF99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  <a:tab pos="2626599" algn="l"/>
              </a:tabLst>
            </a:pPr>
            <a:endParaRPr lang="en-GB" sz="2000" dirty="0">
              <a:latin typeface="Arial" charset="0"/>
            </a:endParaRP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  <a:tab pos="2626599" algn="l"/>
              </a:tabLst>
            </a:pPr>
            <a:r>
              <a:rPr lang="en-GB" sz="2000" dirty="0">
                <a:latin typeface="Arial" charset="0"/>
              </a:rPr>
              <a:t>1</a:t>
            </a:r>
            <a:r>
              <a:rPr lang="en-GB" sz="2000" baseline="33000" dirty="0">
                <a:latin typeface="Arial" charset="0"/>
              </a:rPr>
              <a:t>st</a:t>
            </a:r>
            <a:r>
              <a:rPr lang="en-GB" sz="2000" dirty="0">
                <a:latin typeface="Arial" charset="0"/>
              </a:rPr>
              <a:t> level trap handler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  <a:tab pos="2626599" algn="l"/>
              </a:tabLst>
            </a:pPr>
            <a:endParaRPr lang="en-GB" sz="2000" dirty="0">
              <a:latin typeface="Arial" charset="0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3674881" y="4811546"/>
            <a:ext cx="2072160" cy="858697"/>
          </a:xfrm>
          <a:prstGeom prst="roundRect">
            <a:avLst>
              <a:gd name="adj" fmla="val 139"/>
            </a:avLst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</a:tabLst>
            </a:pPr>
            <a:r>
              <a:rPr lang="en-GB" sz="2000" dirty="0">
                <a:latin typeface="Arial" charset="0"/>
              </a:rPr>
              <a:t>2</a:t>
            </a:r>
            <a:r>
              <a:rPr lang="en-GB" sz="2000" baseline="33000" dirty="0">
                <a:latin typeface="Arial" charset="0"/>
              </a:rPr>
              <a:t>nd</a:t>
            </a:r>
            <a:r>
              <a:rPr lang="en-GB" sz="2000" dirty="0">
                <a:latin typeface="Arial" charset="0"/>
              </a:rPr>
              <a:t> level handler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</a:tabLst>
            </a:pPr>
            <a:r>
              <a:rPr lang="en-GB" sz="2000" dirty="0">
                <a:latin typeface="Arial" charset="0"/>
              </a:rPr>
              <a:t>(system service </a:t>
            </a:r>
            <a:r>
              <a:rPr lang="en-GB" sz="2000" dirty="0" smtClean="0">
                <a:latin typeface="Arial" charset="0"/>
              </a:rPr>
              <a:t>implementation</a:t>
            </a:r>
            <a:r>
              <a:rPr lang="en-GB" sz="2000" dirty="0">
                <a:latin typeface="Arial" charset="0"/>
              </a:rPr>
              <a:t>)</a:t>
            </a: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6647040" y="3564375"/>
            <a:ext cx="1344960" cy="572464"/>
          </a:xfrm>
          <a:prstGeom prst="roundRect">
            <a:avLst>
              <a:gd name="adj" fmla="val 199"/>
            </a:avLst>
          </a:prstGeom>
          <a:solidFill>
            <a:srgbClr val="FF99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sz="2000" dirty="0">
                <a:latin typeface="Arial" charset="0"/>
              </a:rPr>
              <a:t>return to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sz="2000" dirty="0">
                <a:latin typeface="Arial" charset="0"/>
              </a:rPr>
              <a:t>user mode</a:t>
            </a: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2232000" y="1602889"/>
            <a:ext cx="6009120" cy="296671"/>
          </a:xfrm>
          <a:prstGeom prst="roundRect">
            <a:avLst>
              <a:gd name="adj" fmla="val 2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>
              <a:lnSpc>
                <a:spcPct val="95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</a:tabLst>
            </a:pPr>
            <a:endParaRPr lang="en-US" sz="2000" b="1" dirty="0">
              <a:latin typeface="Arial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908641" y="1211167"/>
            <a:ext cx="2309928" cy="286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</a:tabLst>
            </a:pPr>
            <a:r>
              <a:rPr lang="en-GB" sz="2000" dirty="0">
                <a:latin typeface="Arial" charset="0"/>
              </a:rPr>
              <a:t>Application</a:t>
            </a:r>
            <a:r>
              <a:rPr lang="en-GB" sz="2000" dirty="0">
                <a:latin typeface="VAG Rounded Thin" pitchFamily="32" charset="0"/>
              </a:rPr>
              <a:t> </a:t>
            </a:r>
            <a:r>
              <a:rPr lang="en-GB" sz="2000" dirty="0">
                <a:latin typeface="Arial" charset="0"/>
              </a:rPr>
              <a:t>Program</a:t>
            </a:r>
          </a:p>
        </p:txBody>
      </p:sp>
      <p:cxnSp>
        <p:nvCxnSpPr>
          <p:cNvPr id="11" name="AutoShape 8"/>
          <p:cNvCxnSpPr>
            <a:cxnSpLocks noChangeShapeType="1"/>
            <a:stCxn id="9" idx="2"/>
            <a:endCxn id="21" idx="3"/>
          </p:cNvCxnSpPr>
          <p:nvPr/>
        </p:nvCxnSpPr>
        <p:spPr bwMode="auto">
          <a:xfrm rot="5400000">
            <a:off x="4371778" y="2223623"/>
            <a:ext cx="1189565" cy="541440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lg" len="lg"/>
          </a:ln>
        </p:spPr>
      </p:cxnSp>
      <p:cxnSp>
        <p:nvCxnSpPr>
          <p:cNvPr id="12" name="AutoShape 9"/>
          <p:cNvCxnSpPr>
            <a:cxnSpLocks noChangeShapeType="1"/>
            <a:stCxn id="6" idx="2"/>
            <a:endCxn id="7" idx="1"/>
          </p:cNvCxnSpPr>
          <p:nvPr/>
        </p:nvCxnSpPr>
        <p:spPr bwMode="auto">
          <a:xfrm rot="16200000" flipH="1">
            <a:off x="2359489" y="3925502"/>
            <a:ext cx="814943" cy="1815841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lg" len="lg"/>
          </a:ln>
        </p:spPr>
      </p:cxnSp>
      <p:cxnSp>
        <p:nvCxnSpPr>
          <p:cNvPr id="13" name="AutoShape 10"/>
          <p:cNvCxnSpPr>
            <a:cxnSpLocks noChangeShapeType="1"/>
            <a:stCxn id="7" idx="3"/>
            <a:endCxn id="8" idx="2"/>
          </p:cNvCxnSpPr>
          <p:nvPr/>
        </p:nvCxnSpPr>
        <p:spPr bwMode="auto">
          <a:xfrm flipV="1">
            <a:off x="5747041" y="4136839"/>
            <a:ext cx="1572479" cy="1104056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14" name="AutoShape 11"/>
          <p:cNvCxnSpPr>
            <a:cxnSpLocks noChangeShapeType="1"/>
            <a:stCxn id="8" idx="0"/>
          </p:cNvCxnSpPr>
          <p:nvPr/>
        </p:nvCxnSpPr>
        <p:spPr bwMode="auto">
          <a:xfrm rot="16200000" flipV="1">
            <a:off x="5739758" y="1984613"/>
            <a:ext cx="1587046" cy="157247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876961" y="2246636"/>
            <a:ext cx="7727040" cy="1441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7312320" y="1971567"/>
            <a:ext cx="1210268" cy="286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sz="2000" dirty="0">
                <a:latin typeface="Arial" charset="0"/>
              </a:rPr>
              <a:t>user mode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6635521" y="2253837"/>
            <a:ext cx="1894749" cy="286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sz="2000" dirty="0">
                <a:latin typeface="Arial" charset="0"/>
              </a:rPr>
              <a:t>supervisor mode</a:t>
            </a:r>
          </a:p>
        </p:txBody>
      </p:sp>
      <p:sp>
        <p:nvSpPr>
          <p:cNvPr id="18" name="AutoShape 15"/>
          <p:cNvSpPr>
            <a:spLocks noChangeArrowheads="1"/>
          </p:cNvSpPr>
          <p:nvPr/>
        </p:nvSpPr>
        <p:spPr bwMode="auto">
          <a:xfrm>
            <a:off x="3528000" y="2380571"/>
            <a:ext cx="1160640" cy="28803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pitchFamily="34" charset="-128"/>
              </a:rPr>
              <a:t>PS/PC</a:t>
            </a: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3620160" y="3636382"/>
            <a:ext cx="2076081" cy="286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</a:tabLst>
            </a:pPr>
            <a:r>
              <a:rPr lang="en-GB" sz="2000" dirty="0">
                <a:latin typeface="Arial" charset="0"/>
              </a:rPr>
              <a:t>TRAP vector table</a:t>
            </a:r>
          </a:p>
        </p:txBody>
      </p:sp>
      <p:sp>
        <p:nvSpPr>
          <p:cNvPr id="20" name="AutoShape 17"/>
          <p:cNvSpPr>
            <a:spLocks noChangeArrowheads="1"/>
          </p:cNvSpPr>
          <p:nvPr/>
        </p:nvSpPr>
        <p:spPr bwMode="auto">
          <a:xfrm>
            <a:off x="3535201" y="2668601"/>
            <a:ext cx="1160640" cy="28803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pitchFamily="34" charset="-128"/>
              </a:rPr>
              <a:t>PS/PC</a:t>
            </a:r>
          </a:p>
        </p:txBody>
      </p:sp>
      <p:sp>
        <p:nvSpPr>
          <p:cNvPr id="21" name="AutoShape 18"/>
          <p:cNvSpPr>
            <a:spLocks noChangeArrowheads="1"/>
          </p:cNvSpPr>
          <p:nvPr/>
        </p:nvSpPr>
        <p:spPr bwMode="auto">
          <a:xfrm>
            <a:off x="3535201" y="2945110"/>
            <a:ext cx="1160640" cy="288030"/>
          </a:xfrm>
          <a:prstGeom prst="roundRect">
            <a:avLst>
              <a:gd name="adj" fmla="val 12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 Unicode MS" pitchFamily="34" charset="-128"/>
              </a:rPr>
              <a:t>PS/PC</a:t>
            </a:r>
          </a:p>
        </p:txBody>
      </p:sp>
      <p:sp>
        <p:nvSpPr>
          <p:cNvPr id="22" name="AutoShape 19"/>
          <p:cNvSpPr>
            <a:spLocks noChangeArrowheads="1"/>
          </p:cNvSpPr>
          <p:nvPr/>
        </p:nvSpPr>
        <p:spPr bwMode="auto">
          <a:xfrm>
            <a:off x="3535201" y="3221619"/>
            <a:ext cx="1160640" cy="28803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pitchFamily="34" charset="-128"/>
              </a:rPr>
              <a:t>PS/PC</a:t>
            </a:r>
          </a:p>
        </p:txBody>
      </p:sp>
      <p:cxnSp>
        <p:nvCxnSpPr>
          <p:cNvPr id="23" name="AutoShape 20"/>
          <p:cNvCxnSpPr>
            <a:cxnSpLocks noChangeShapeType="1"/>
            <a:stCxn id="21" idx="1"/>
            <a:endCxn id="6" idx="0"/>
          </p:cNvCxnSpPr>
          <p:nvPr/>
        </p:nvCxnSpPr>
        <p:spPr bwMode="auto">
          <a:xfrm rot="10800000" flipV="1">
            <a:off x="1859041" y="3089125"/>
            <a:ext cx="1676161" cy="47813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2872800" y="1562565"/>
            <a:ext cx="795887" cy="360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r>
              <a:rPr lang="en-US">
                <a:latin typeface="Arial Unicode MS" pitchFamily="34" charset="-128"/>
              </a:rPr>
              <a:t>instr ; </a:t>
            </a:r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3564000" y="1562565"/>
            <a:ext cx="795887" cy="360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r>
              <a:rPr lang="en-US">
                <a:latin typeface="Arial Unicode MS" pitchFamily="34" charset="-128"/>
              </a:rPr>
              <a:t>instr ; </a:t>
            </a:r>
          </a:p>
        </p:txBody>
      </p:sp>
      <p:sp>
        <p:nvSpPr>
          <p:cNvPr id="26" name="Text Box 23"/>
          <p:cNvSpPr txBox="1">
            <a:spLocks noChangeArrowheads="1"/>
          </p:cNvSpPr>
          <p:nvPr/>
        </p:nvSpPr>
        <p:spPr bwMode="auto">
          <a:xfrm>
            <a:off x="4255200" y="1562565"/>
            <a:ext cx="795887" cy="360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r>
              <a:rPr lang="en-US">
                <a:latin typeface="Arial Unicode MS" pitchFamily="34" charset="-128"/>
              </a:rPr>
              <a:t>instr ; </a:t>
            </a:r>
          </a:p>
        </p:txBody>
      </p:sp>
      <p:sp>
        <p:nvSpPr>
          <p:cNvPr id="27" name="Text Box 24"/>
          <p:cNvSpPr txBox="1">
            <a:spLocks noChangeArrowheads="1"/>
          </p:cNvSpPr>
          <p:nvPr/>
        </p:nvSpPr>
        <p:spPr bwMode="auto">
          <a:xfrm>
            <a:off x="4946400" y="1562565"/>
            <a:ext cx="757415" cy="360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r>
              <a:rPr lang="en-US" dirty="0">
                <a:latin typeface="Arial Unicode MS" pitchFamily="34" charset="-128"/>
              </a:rPr>
              <a:t>trap ; </a:t>
            </a: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5677920" y="1562565"/>
            <a:ext cx="795887" cy="360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r>
              <a:rPr lang="en-US">
                <a:latin typeface="Arial Unicode MS" pitchFamily="34" charset="-128"/>
              </a:rPr>
              <a:t>instr ; </a:t>
            </a:r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6328800" y="1562565"/>
            <a:ext cx="795887" cy="360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r>
              <a:rPr lang="en-US">
                <a:latin typeface="Arial Unicode MS" pitchFamily="34" charset="-128"/>
              </a:rPr>
              <a:t>instr ; 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1254240" y="4535037"/>
            <a:ext cx="1313280" cy="276509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1254240" y="4811546"/>
            <a:ext cx="1313280" cy="276509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1254240" y="5088055"/>
            <a:ext cx="1313280" cy="276509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1254240" y="5364564"/>
            <a:ext cx="1313280" cy="276509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4" name="Text Box 31"/>
          <p:cNvSpPr txBox="1">
            <a:spLocks noChangeArrowheads="1"/>
          </p:cNvSpPr>
          <p:nvPr/>
        </p:nvSpPr>
        <p:spPr bwMode="auto">
          <a:xfrm>
            <a:off x="701280" y="5723162"/>
            <a:ext cx="2695680" cy="637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945" tIns="41473" rIns="82945" bIns="41473">
            <a:spAutoFit/>
          </a:bodyPr>
          <a:lstStyle/>
          <a:p>
            <a:pPr algn="ctr"/>
            <a:r>
              <a:rPr lang="en-US">
                <a:latin typeface="Arial" charset="0"/>
              </a:rPr>
              <a:t>system call dispatch table</a:t>
            </a:r>
            <a:endParaRPr lang="en-US"/>
          </a:p>
        </p:txBody>
      </p:sp>
      <p:sp>
        <p:nvSpPr>
          <p:cNvPr id="35" name="Donut 34"/>
          <p:cNvSpPr/>
          <p:nvPr/>
        </p:nvSpPr>
        <p:spPr>
          <a:xfrm>
            <a:off x="944639" y="4745658"/>
            <a:ext cx="1928161" cy="977504"/>
          </a:xfrm>
          <a:prstGeom prst="donu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7" name="Straight Arrow Connector 36"/>
          <p:cNvCxnSpPr>
            <a:endCxn id="35" idx="6"/>
          </p:cNvCxnSpPr>
          <p:nvPr/>
        </p:nvCxnSpPr>
        <p:spPr>
          <a:xfrm rot="10800000">
            <a:off x="2872800" y="5234411"/>
            <a:ext cx="3888540" cy="435833"/>
          </a:xfrm>
          <a:prstGeom prst="straightConnector1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761340" y="5367562"/>
            <a:ext cx="2039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latin typeface="Times New Roman"/>
                <a:cs typeface="Times New Roman"/>
              </a:rPr>
              <a:t>This</a:t>
            </a:r>
            <a:r>
              <a:rPr lang="en-US" sz="2400" b="1" dirty="0" smtClean="0">
                <a:latin typeface="Times New Roman"/>
                <a:cs typeface="Times New Roman"/>
              </a:rPr>
              <a:t> specifies the trap gate</a:t>
            </a:r>
            <a:endParaRPr lang="en-US" sz="24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" presetClass="emph" presetSubtype="2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4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4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000"/>
                            </p:stCondLst>
                            <p:childTnLst>
                              <p:par>
                                <p:cTn id="15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000"/>
                            </p:stCondLst>
                            <p:childTnLst>
                              <p:par>
                                <p:cTn id="162" presetID="4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6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000"/>
                            </p:stCondLst>
                            <p:childTnLst>
                              <p:par>
                                <p:cTn id="165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16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8" grpId="0" animBg="1"/>
      <p:bldP spid="18" grpId="1" animBg="1"/>
      <p:bldP spid="19" grpId="0"/>
      <p:bldP spid="19" grpId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5" grpId="0"/>
      <p:bldP spid="26" grpId="0"/>
      <p:bldP spid="27" grpId="0"/>
      <p:bldP spid="27" grpId="1"/>
      <p:bldP spid="27" grpId="2"/>
      <p:bldP spid="27" grpId="3"/>
      <p:bldP spid="28" grpId="0"/>
      <p:bldP spid="28" grpId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/>
      <p:bldP spid="34" grpId="1"/>
      <p:bldP spid="35" grpId="0" animBg="1"/>
      <p:bldP spid="35" grpId="1" animBg="1"/>
      <p:bldP spid="38" grpId="0"/>
      <p:bldP spid="3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OS Object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Scheduling priority of a process</a:t>
            </a:r>
          </a:p>
          <a:p>
            <a:r>
              <a:rPr lang="en-US" dirty="0" smtClean="0"/>
              <a:t>Current pointer into a file</a:t>
            </a:r>
          </a:p>
          <a:p>
            <a:r>
              <a:rPr lang="en-US" dirty="0" smtClean="0"/>
              <a:t>Completion condition of an I/O operation</a:t>
            </a:r>
          </a:p>
          <a:p>
            <a:r>
              <a:rPr lang="en-US" dirty="0" smtClean="0"/>
              <a:t>List of memory pages allocated to a process</a:t>
            </a:r>
          </a:p>
          <a:p>
            <a:r>
              <a:rPr lang="en-US" dirty="0" smtClean="0"/>
              <a:t>OS objects’ state is mostly managed by the OS itself</a:t>
            </a:r>
          </a:p>
          <a:p>
            <a:pPr lvl="1"/>
            <a:r>
              <a:rPr lang="en-US" dirty="0" smtClean="0"/>
              <a:t>Not (directly) by user code</a:t>
            </a:r>
          </a:p>
          <a:p>
            <a:pPr lvl="1"/>
            <a:r>
              <a:rPr lang="en-US" dirty="0" smtClean="0"/>
              <a:t>It must ask the OS to access or alter state of OS objects 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Trap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Partially hardware, partially software</a:t>
            </a:r>
          </a:p>
          <a:p>
            <a:r>
              <a:rPr lang="en-GB" dirty="0" smtClean="0"/>
              <a:t>Hardware </a:t>
            </a:r>
            <a:r>
              <a:rPr lang="en-GB" dirty="0" smtClean="0"/>
              <a:t>portion of trap handling</a:t>
            </a:r>
          </a:p>
          <a:p>
            <a:pPr lvl="1"/>
            <a:r>
              <a:rPr lang="en-GB" dirty="0" smtClean="0"/>
              <a:t>Trap cause an index into trap vector table for PC/PS</a:t>
            </a:r>
          </a:p>
          <a:p>
            <a:pPr lvl="1"/>
            <a:r>
              <a:rPr lang="en-GB" dirty="0" smtClean="0"/>
              <a:t>Load new processor status word, switch to supervisor mode</a:t>
            </a:r>
          </a:p>
          <a:p>
            <a:pPr lvl="1"/>
            <a:r>
              <a:rPr lang="en-GB" dirty="0" smtClean="0"/>
              <a:t>Push PC/PS of program that caused trap onto stack</a:t>
            </a:r>
          </a:p>
          <a:p>
            <a:pPr lvl="1"/>
            <a:r>
              <a:rPr lang="en-GB" dirty="0" smtClean="0"/>
              <a:t>Load PC (with address of 1st level handler)</a:t>
            </a:r>
          </a:p>
          <a:p>
            <a:r>
              <a:rPr lang="en-GB" dirty="0" smtClean="0"/>
              <a:t>Software portion of trap handling</a:t>
            </a:r>
          </a:p>
          <a:p>
            <a:pPr lvl="1"/>
            <a:r>
              <a:rPr lang="en-GB" dirty="0" smtClean="0"/>
              <a:t>1</a:t>
            </a:r>
            <a:r>
              <a:rPr lang="en-GB" baseline="30000" dirty="0" smtClean="0"/>
              <a:t>st</a:t>
            </a:r>
            <a:r>
              <a:rPr lang="en-GB" dirty="0" smtClean="0"/>
              <a:t> level handler pushes all other registers</a:t>
            </a:r>
          </a:p>
          <a:p>
            <a:pPr lvl="1"/>
            <a:r>
              <a:rPr lang="en-GB" dirty="0" smtClean="0"/>
              <a:t>1</a:t>
            </a:r>
            <a:r>
              <a:rPr lang="en-GB" baseline="30000" dirty="0" smtClean="0"/>
              <a:t>st</a:t>
            </a:r>
            <a:r>
              <a:rPr lang="en-GB" dirty="0" smtClean="0"/>
              <a:t> level handler gathers info, selects 2</a:t>
            </a:r>
            <a:r>
              <a:rPr lang="en-GB" baseline="30000" dirty="0" smtClean="0"/>
              <a:t>nd</a:t>
            </a:r>
            <a:r>
              <a:rPr lang="en-GB" dirty="0" smtClean="0"/>
              <a:t> level handler</a:t>
            </a:r>
          </a:p>
          <a:p>
            <a:pPr lvl="1"/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level handler actually deals with the problem</a:t>
            </a:r>
          </a:p>
          <a:p>
            <a:pPr lvl="2"/>
            <a:r>
              <a:rPr lang="en-GB" dirty="0" smtClean="0"/>
              <a:t>Handle the event, kill the process, return ...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Traps and the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code to handle a trap is just code</a:t>
            </a:r>
          </a:p>
          <a:p>
            <a:pPr lvl="1"/>
            <a:r>
              <a:rPr lang="en-US" dirty="0" smtClean="0"/>
              <a:t>Although run in privileged mode</a:t>
            </a:r>
          </a:p>
          <a:p>
            <a:r>
              <a:rPr lang="en-US" dirty="0" smtClean="0"/>
              <a:t>It requires a stack to run</a:t>
            </a:r>
          </a:p>
          <a:p>
            <a:pPr lvl="1"/>
            <a:r>
              <a:rPr lang="en-US" dirty="0" smtClean="0"/>
              <a:t>Since it might call many routines</a:t>
            </a:r>
          </a:p>
          <a:p>
            <a:r>
              <a:rPr lang="en-US" dirty="0" smtClean="0"/>
              <a:t>How does the OS provide it with the necessary stack?</a:t>
            </a:r>
          </a:p>
          <a:p>
            <a:r>
              <a:rPr lang="en-US" dirty="0" smtClean="0"/>
              <a:t>While not losing track of what the user process was doing?</a:t>
            </a:r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Stacking and </a:t>
            </a:r>
            <a:r>
              <a:rPr lang="en-US" dirty="0" err="1" smtClean="0"/>
              <a:t>Unstacking</a:t>
            </a:r>
            <a:r>
              <a:rPr lang="en-US" dirty="0" smtClean="0"/>
              <a:t> a System Call</a:t>
            </a:r>
            <a:endParaRPr lang="en-US" dirty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254240" y="2115583"/>
            <a:ext cx="1382400" cy="1728181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>
                <a:latin typeface="Arial" charset="0"/>
              </a:rPr>
              <a:t>stack frames</a:t>
            </a:r>
          </a:p>
          <a:p>
            <a:pPr algn="ctr"/>
            <a:r>
              <a:rPr lang="en-US">
                <a:latin typeface="Arial" charset="0"/>
              </a:rPr>
              <a:t> from</a:t>
            </a:r>
          </a:p>
          <a:p>
            <a:pPr algn="ctr"/>
            <a:r>
              <a:rPr lang="en-US">
                <a:latin typeface="Arial" charset="0"/>
              </a:rPr>
              <a:t>application</a:t>
            </a:r>
          </a:p>
          <a:p>
            <a:pPr algn="ctr"/>
            <a:r>
              <a:rPr lang="en-US">
                <a:latin typeface="Arial" charset="0"/>
              </a:rPr>
              <a:t>computation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559680" y="2909106"/>
            <a:ext cx="167575" cy="360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185120" y="1479036"/>
            <a:ext cx="1945440" cy="36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r>
              <a:rPr lang="en-US" dirty="0">
                <a:latin typeface="Arial" charset="0"/>
              </a:rPr>
              <a:t>User-mode Stack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5335201" y="1479036"/>
            <a:ext cx="2560320" cy="36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r>
              <a:rPr lang="en-US" dirty="0">
                <a:latin typeface="Arial" charset="0"/>
              </a:rPr>
              <a:t>Supervisor-mode Stack</a:t>
            </a: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3850560" y="2461219"/>
            <a:ext cx="483840" cy="1866436"/>
          </a:xfrm>
          <a:prstGeom prst="downArrow">
            <a:avLst>
              <a:gd name="adj1" fmla="val 50000"/>
              <a:gd name="adj2" fmla="val 9642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lIns="82945" tIns="41473" rIns="82945" bIns="41473" anchor="ctr"/>
          <a:lstStyle/>
          <a:p>
            <a:endParaRPr lang="en-US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528000" y="4520635"/>
            <a:ext cx="1116488" cy="637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r>
              <a:rPr lang="en-US" dirty="0">
                <a:latin typeface="Arial" charset="0"/>
              </a:rPr>
              <a:t>direction</a:t>
            </a:r>
          </a:p>
          <a:p>
            <a:r>
              <a:rPr lang="en-US" dirty="0">
                <a:latin typeface="Arial" charset="0"/>
              </a:rPr>
              <a:t>of growth</a:t>
            </a: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5816160" y="2046455"/>
            <a:ext cx="1382400" cy="622145"/>
          </a:xfrm>
          <a:prstGeom prst="rect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 dirty="0">
                <a:latin typeface="Arial" charset="0"/>
              </a:rPr>
              <a:t>user mode</a:t>
            </a:r>
          </a:p>
          <a:p>
            <a:pPr algn="ctr"/>
            <a:r>
              <a:rPr lang="en-US" dirty="0">
                <a:latin typeface="Arial" charset="0"/>
              </a:rPr>
              <a:t>PC &amp; PS</a:t>
            </a: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5816160" y="2737728"/>
            <a:ext cx="1382400" cy="898654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>
                <a:latin typeface="Arial" charset="0"/>
              </a:rPr>
              <a:t>saved</a:t>
            </a:r>
          </a:p>
          <a:p>
            <a:pPr algn="ctr"/>
            <a:r>
              <a:rPr lang="en-US">
                <a:latin typeface="Arial" charset="0"/>
              </a:rPr>
              <a:t>user mode</a:t>
            </a:r>
          </a:p>
          <a:p>
            <a:pPr algn="ctr"/>
            <a:r>
              <a:rPr lang="en-US">
                <a:latin typeface="Arial" charset="0"/>
              </a:rPr>
              <a:t>registers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5816160" y="3705510"/>
            <a:ext cx="1382400" cy="898654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>
                <a:latin typeface="Arial" charset="0"/>
              </a:rPr>
              <a:t>parameters</a:t>
            </a:r>
          </a:p>
          <a:p>
            <a:pPr algn="ctr"/>
            <a:r>
              <a:rPr lang="en-US">
                <a:latin typeface="Arial" charset="0"/>
              </a:rPr>
              <a:t>to system</a:t>
            </a:r>
          </a:p>
          <a:p>
            <a:pPr algn="ctr"/>
            <a:r>
              <a:rPr lang="en-US">
                <a:latin typeface="Arial" charset="0"/>
              </a:rPr>
              <a:t>call handler</a:t>
            </a: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5816160" y="4673291"/>
            <a:ext cx="1382400" cy="345636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>
                <a:latin typeface="Arial" charset="0"/>
              </a:rPr>
              <a:t>return PC</a:t>
            </a: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5816160" y="5088055"/>
            <a:ext cx="1382400" cy="898654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>
                <a:latin typeface="Arial" charset="0"/>
              </a:rPr>
              <a:t>system call</a:t>
            </a:r>
          </a:p>
          <a:p>
            <a:pPr algn="ctr"/>
            <a:r>
              <a:rPr lang="en-US">
                <a:latin typeface="Arial" charset="0"/>
              </a:rPr>
              <a:t>handler</a:t>
            </a:r>
          </a:p>
          <a:p>
            <a:pPr algn="ctr"/>
            <a:r>
              <a:rPr lang="en-US">
                <a:latin typeface="Arial" charset="0"/>
              </a:rPr>
              <a:t>stack frame</a:t>
            </a: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1254240" y="3843764"/>
            <a:ext cx="1382400" cy="553018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 dirty="0">
                <a:latin typeface="Arial" charset="0"/>
              </a:rPr>
              <a:t>resumed</a:t>
            </a:r>
          </a:p>
          <a:p>
            <a:pPr algn="ctr"/>
            <a:r>
              <a:rPr lang="en-US" dirty="0">
                <a:latin typeface="Arial" charset="0"/>
              </a:rPr>
              <a:t>computation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Returning to User-Mode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Return is opposite of interrupt/trap entry</a:t>
            </a:r>
          </a:p>
          <a:p>
            <a:pPr lvl="1"/>
            <a:r>
              <a:rPr lang="en-GB" dirty="0" smtClean="0"/>
              <a:t>2nd level handler returns to 1st level handler</a:t>
            </a:r>
          </a:p>
          <a:p>
            <a:pPr lvl="1"/>
            <a:r>
              <a:rPr lang="en-GB" dirty="0" smtClean="0"/>
              <a:t>1st level handler restores all registers from stack</a:t>
            </a:r>
          </a:p>
          <a:p>
            <a:pPr lvl="1"/>
            <a:r>
              <a:rPr lang="en-GB" dirty="0" smtClean="0"/>
              <a:t>Use privileged return instruction to restore PC/PS</a:t>
            </a:r>
          </a:p>
          <a:p>
            <a:pPr lvl="1"/>
            <a:r>
              <a:rPr lang="en-GB" dirty="0" smtClean="0"/>
              <a:t>Resume user-mode execution at next instruction</a:t>
            </a:r>
          </a:p>
          <a:p>
            <a:r>
              <a:rPr lang="en-GB" dirty="0" smtClean="0"/>
              <a:t>Saved registers can be changed before return</a:t>
            </a:r>
          </a:p>
          <a:p>
            <a:pPr lvl="1"/>
            <a:r>
              <a:rPr lang="en-GB" dirty="0" smtClean="0"/>
              <a:t>Change stacked user r0 to reflect return code</a:t>
            </a:r>
          </a:p>
          <a:p>
            <a:pPr lvl="1"/>
            <a:r>
              <a:rPr lang="en-GB" dirty="0" smtClean="0"/>
              <a:t>Change stacked user PS to reflect success/failure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Asynchronous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Some things are worth waiting for</a:t>
            </a:r>
          </a:p>
          <a:p>
            <a:pPr lvl="1"/>
            <a:r>
              <a:rPr lang="en-US" dirty="0" smtClean="0"/>
              <a:t>When I </a:t>
            </a:r>
            <a:r>
              <a:rPr lang="en-US" dirty="0" smtClean="0">
                <a:latin typeface="Courier New"/>
                <a:cs typeface="Courier New"/>
              </a:rPr>
              <a:t>read()</a:t>
            </a:r>
            <a:r>
              <a:rPr lang="en-US" dirty="0" smtClean="0"/>
              <a:t>, I want to wait for the data</a:t>
            </a:r>
            <a:endParaRPr lang="en-US" dirty="0" smtClean="0"/>
          </a:p>
          <a:p>
            <a:r>
              <a:rPr lang="en-US" dirty="0" smtClean="0"/>
              <a:t>Other time </a:t>
            </a:r>
            <a:r>
              <a:rPr lang="en-US" dirty="0" smtClean="0"/>
              <a:t>waiting </a:t>
            </a:r>
            <a:r>
              <a:rPr lang="en-US" dirty="0" smtClean="0"/>
              <a:t>doesn’t make sense</a:t>
            </a:r>
          </a:p>
          <a:p>
            <a:pPr lvl="1"/>
            <a:r>
              <a:rPr lang="en-US" dirty="0" smtClean="0"/>
              <a:t>I want to do something else while waiting</a:t>
            </a:r>
          </a:p>
          <a:p>
            <a:pPr lvl="1"/>
            <a:r>
              <a:rPr lang="en-US" dirty="0" smtClean="0"/>
              <a:t>I have multiple operations outstanding</a:t>
            </a:r>
          </a:p>
          <a:p>
            <a:pPr lvl="1"/>
            <a:r>
              <a:rPr lang="en-US" dirty="0" smtClean="0"/>
              <a:t>Some events demand very prompt attention</a:t>
            </a:r>
          </a:p>
          <a:p>
            <a:r>
              <a:rPr lang="en-US" dirty="0" smtClean="0"/>
              <a:t>We need </a:t>
            </a:r>
            <a:r>
              <a:rPr lang="en-US" i="1" dirty="0" smtClean="0"/>
              <a:t>event completion call-backs</a:t>
            </a:r>
          </a:p>
          <a:p>
            <a:pPr lvl="1"/>
            <a:r>
              <a:rPr lang="en-US" dirty="0" smtClean="0"/>
              <a:t>This is a common programming paradigm</a:t>
            </a:r>
          </a:p>
          <a:p>
            <a:pPr lvl="1"/>
            <a:r>
              <a:rPr lang="en-US" dirty="0" smtClean="0"/>
              <a:t>Computers support interrupts (similar to traps)</a:t>
            </a:r>
          </a:p>
          <a:p>
            <a:pPr lvl="1"/>
            <a:r>
              <a:rPr lang="en-US" dirty="0" smtClean="0"/>
              <a:t>Commonly associated with I/O devices and timers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User-Mode Signal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OS defines numerous types of signals</a:t>
            </a:r>
          </a:p>
          <a:p>
            <a:pPr lvl="1"/>
            <a:r>
              <a:rPr lang="en-GB" dirty="0" smtClean="0"/>
              <a:t>Exceptions, operator actions, communication</a:t>
            </a:r>
          </a:p>
          <a:p>
            <a:r>
              <a:rPr lang="en-GB" dirty="0" smtClean="0"/>
              <a:t>Processes can control their handling</a:t>
            </a:r>
          </a:p>
          <a:p>
            <a:pPr lvl="1"/>
            <a:r>
              <a:rPr lang="en-GB" dirty="0" smtClean="0"/>
              <a:t>Ignore this signal (pretend it never happened)</a:t>
            </a:r>
          </a:p>
          <a:p>
            <a:pPr lvl="1"/>
            <a:r>
              <a:rPr lang="en-GB" dirty="0" smtClean="0"/>
              <a:t>Designate a handler for this signal</a:t>
            </a:r>
          </a:p>
          <a:p>
            <a:pPr lvl="1"/>
            <a:r>
              <a:rPr lang="en-GB" dirty="0" smtClean="0"/>
              <a:t>Default action (typically kill or </a:t>
            </a:r>
            <a:r>
              <a:rPr lang="en-GB" dirty="0" err="1" smtClean="0"/>
              <a:t>coredump</a:t>
            </a:r>
            <a:r>
              <a:rPr lang="en-GB" dirty="0" smtClean="0"/>
              <a:t> process)</a:t>
            </a:r>
          </a:p>
          <a:p>
            <a:r>
              <a:rPr lang="en-GB" dirty="0" smtClean="0"/>
              <a:t>Analogous to hardware traps/interrupts</a:t>
            </a:r>
          </a:p>
          <a:p>
            <a:pPr lvl="1"/>
            <a:r>
              <a:rPr lang="en-GB" dirty="0" smtClean="0"/>
              <a:t>But implemented by the operating system</a:t>
            </a:r>
          </a:p>
          <a:p>
            <a:pPr lvl="1"/>
            <a:r>
              <a:rPr lang="en-GB" dirty="0" smtClean="0"/>
              <a:t>Delivered to user mode processes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Process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5900"/>
            <a:ext cx="8229600" cy="4525963"/>
          </a:xfrm>
        </p:spPr>
        <p:txBody>
          <a:bodyPr/>
          <a:lstStyle/>
          <a:p>
            <a:r>
              <a:rPr lang="en-US" dirty="0" smtClean="0"/>
              <a:t>A shared responsibility</a:t>
            </a:r>
          </a:p>
          <a:p>
            <a:r>
              <a:rPr lang="en-US" dirty="0" smtClean="0"/>
              <a:t>The process itself takes care of its own stack</a:t>
            </a:r>
          </a:p>
          <a:p>
            <a:r>
              <a:rPr lang="en-US" dirty="0" smtClean="0"/>
              <a:t>And the contents of its memory </a:t>
            </a:r>
          </a:p>
          <a:p>
            <a:r>
              <a:rPr lang="en-US" dirty="0" smtClean="0"/>
              <a:t>The OS keeps track of resources that have been allocated to the process</a:t>
            </a:r>
          </a:p>
          <a:p>
            <a:pPr lvl="1"/>
            <a:r>
              <a:rPr lang="en-US" dirty="0" smtClean="0"/>
              <a:t>Which memory</a:t>
            </a:r>
          </a:p>
          <a:p>
            <a:pPr lvl="1"/>
            <a:r>
              <a:rPr lang="en-US" dirty="0" smtClean="0"/>
              <a:t>Open files and devices</a:t>
            </a:r>
          </a:p>
          <a:p>
            <a:pPr lvl="1"/>
            <a:r>
              <a:rPr lang="en-US" dirty="0" smtClean="0"/>
              <a:t>Supervisor stack</a:t>
            </a:r>
          </a:p>
          <a:p>
            <a:pPr lvl="1"/>
            <a:r>
              <a:rPr lang="en-US" dirty="0" smtClean="0"/>
              <a:t>And many other things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760928" y="553767"/>
            <a:ext cx="568127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Blocked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important process state element is whether a process is ready to run</a:t>
            </a:r>
          </a:p>
          <a:p>
            <a:pPr lvl="1"/>
            <a:r>
              <a:rPr lang="en-US" dirty="0" smtClean="0"/>
              <a:t>No point in</a:t>
            </a:r>
            <a:r>
              <a:rPr lang="en-US" dirty="0" smtClean="0"/>
              <a:t> trying to run it </a:t>
            </a:r>
            <a:r>
              <a:rPr lang="en-US" dirty="0" smtClean="0"/>
              <a:t>if it </a:t>
            </a:r>
            <a:r>
              <a:rPr lang="en-US" dirty="0" smtClean="0"/>
              <a:t>isn’t ready to run</a:t>
            </a:r>
          </a:p>
          <a:p>
            <a:r>
              <a:rPr lang="en-US" dirty="0" smtClean="0"/>
              <a:t>Why might it not be?</a:t>
            </a:r>
          </a:p>
          <a:p>
            <a:r>
              <a:rPr lang="en-US" dirty="0" smtClean="0"/>
              <a:t>Perhaps it’s waiting for I/O </a:t>
            </a:r>
          </a:p>
          <a:p>
            <a:r>
              <a:rPr lang="en-US" dirty="0" smtClean="0"/>
              <a:t>Or for some resource request to be satisfied</a:t>
            </a:r>
          </a:p>
          <a:p>
            <a:r>
              <a:rPr lang="en-US" dirty="0" smtClean="0"/>
              <a:t>The OS keeps track of whether a process is blocked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14338"/>
            <a:ext cx="8229600" cy="1143000"/>
          </a:xfrm>
        </p:spPr>
        <p:txBody>
          <a:bodyPr/>
          <a:lstStyle/>
          <a:p>
            <a:r>
              <a:rPr lang="en-GB" dirty="0"/>
              <a:t>Blocking and</a:t>
            </a:r>
            <a:r>
              <a:rPr lang="en-GB" dirty="0" smtClean="0"/>
              <a:t> Unblocking </a:t>
            </a:r>
            <a:r>
              <a:rPr lang="en-GB" dirty="0"/>
              <a:t>P</a:t>
            </a:r>
            <a:r>
              <a:rPr lang="en-GB" dirty="0" smtClean="0"/>
              <a:t>rocesses</a:t>
            </a:r>
            <a:endParaRPr lang="en-GB" dirty="0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8415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Why do we block processes?</a:t>
            </a:r>
          </a:p>
          <a:p>
            <a:pPr lvl="1"/>
            <a:r>
              <a:rPr lang="en-GB" dirty="0" smtClean="0"/>
              <a:t>Blocked</a:t>
            </a:r>
            <a:r>
              <a:rPr lang="en-GB" dirty="0"/>
              <a:t>/unblocked are merely notes to scheduler</a:t>
            </a:r>
            <a:endParaRPr lang="en-GB" dirty="0" smtClean="0"/>
          </a:p>
          <a:p>
            <a:pPr lvl="1"/>
            <a:r>
              <a:rPr lang="en-GB" dirty="0" smtClean="0"/>
              <a:t>So the scheduler knows not to choose them</a:t>
            </a:r>
          </a:p>
          <a:p>
            <a:pPr lvl="1"/>
            <a:r>
              <a:rPr lang="en-GB" dirty="0" smtClean="0"/>
              <a:t>And so other parts of OS know if they later need to unblock</a:t>
            </a:r>
          </a:p>
          <a:p>
            <a:r>
              <a:rPr lang="en-GB" dirty="0" smtClean="0"/>
              <a:t>Any part of OS </a:t>
            </a:r>
            <a:r>
              <a:rPr lang="en-GB" dirty="0"/>
              <a:t>can set</a:t>
            </a:r>
            <a:r>
              <a:rPr lang="en-GB" dirty="0" smtClean="0"/>
              <a:t> blocks, any part </a:t>
            </a:r>
            <a:r>
              <a:rPr lang="en-GB" dirty="0"/>
              <a:t>can</a:t>
            </a:r>
            <a:r>
              <a:rPr lang="en-GB" dirty="0" smtClean="0"/>
              <a:t> remove them</a:t>
            </a:r>
            <a:endParaRPr lang="en-GB" dirty="0" smtClean="0"/>
          </a:p>
          <a:p>
            <a:pPr lvl="1"/>
            <a:r>
              <a:rPr lang="en-GB" dirty="0" smtClean="0"/>
              <a:t>And a process can ask to be blocked </a:t>
            </a:r>
            <a:r>
              <a:rPr lang="en-GB" dirty="0" smtClean="0"/>
              <a:t>itself</a:t>
            </a:r>
          </a:p>
          <a:p>
            <a:pPr lvl="2"/>
            <a:r>
              <a:rPr lang="en-GB" dirty="0" smtClean="0"/>
              <a:t>Through a system call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Cloud Callout 3"/>
          <p:cNvSpPr/>
          <p:nvPr/>
        </p:nvSpPr>
        <p:spPr>
          <a:xfrm>
            <a:off x="5702300" y="3854450"/>
            <a:ext cx="3136900" cy="1181100"/>
          </a:xfrm>
          <a:prstGeom prst="cloudCallou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Better be sure someone will unblock you . . .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Handles Blocking?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dirty="0" smtClean="0"/>
              <a:t>Usually happens in a resource manager</a:t>
            </a:r>
          </a:p>
          <a:p>
            <a:pPr lvl="1"/>
            <a:r>
              <a:rPr lang="en-GB" sz="3200" dirty="0" smtClean="0"/>
              <a:t>When process needs an unavailable resource</a:t>
            </a:r>
          </a:p>
          <a:p>
            <a:pPr lvl="2"/>
            <a:r>
              <a:rPr lang="en-GB" sz="2800" dirty="0" smtClean="0"/>
              <a:t>Change process's scheduling state to “blocked”</a:t>
            </a:r>
          </a:p>
          <a:p>
            <a:pPr lvl="2"/>
            <a:r>
              <a:rPr lang="en-GB" sz="2800" dirty="0" smtClean="0"/>
              <a:t>Call the scheduler and yield the CPU</a:t>
            </a:r>
          </a:p>
          <a:p>
            <a:pPr lvl="1"/>
            <a:r>
              <a:rPr lang="en-GB" sz="3200" dirty="0" smtClean="0"/>
              <a:t>When the required resource becomes available</a:t>
            </a:r>
          </a:p>
          <a:p>
            <a:pPr lvl="2"/>
            <a:r>
              <a:rPr lang="en-GB" sz="2800" dirty="0" smtClean="0"/>
              <a:t>Change process's scheduling state to “ready”</a:t>
            </a:r>
          </a:p>
          <a:p>
            <a:pPr lvl="2"/>
            <a:r>
              <a:rPr lang="en-GB" sz="2800" dirty="0" smtClean="0"/>
              <a:t>Notify scheduler that a change has occurred 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Operations?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4525963"/>
          </a:xfrm>
        </p:spPr>
        <p:txBody>
          <a:bodyPr/>
          <a:lstStyle/>
          <a:p>
            <a:r>
              <a:rPr lang="en-US" dirty="0" smtClean="0"/>
              <a:t>Activities performed by an object</a:t>
            </a:r>
          </a:p>
          <a:p>
            <a:r>
              <a:rPr lang="en-US" dirty="0" smtClean="0"/>
              <a:t>Often resulting in changes to its state</a:t>
            </a:r>
          </a:p>
          <a:p>
            <a:r>
              <a:rPr lang="en-US" dirty="0" smtClean="0"/>
              <a:t>Sometimes (especially in </a:t>
            </a:r>
            <a:r>
              <a:rPr lang="en-US" dirty="0" err="1" smtClean="0"/>
              <a:t>OSes</a:t>
            </a:r>
            <a:r>
              <a:rPr lang="en-US" dirty="0" smtClean="0"/>
              <a:t>) resulting in changes to hardware devices</a:t>
            </a:r>
          </a:p>
          <a:p>
            <a:r>
              <a:rPr lang="en-US" dirty="0" smtClean="0"/>
              <a:t>Sometimes resulting in changes to other objects’ states</a:t>
            </a:r>
          </a:p>
          <a:p>
            <a:pPr lvl="1"/>
            <a:r>
              <a:rPr lang="en-US" dirty="0" smtClean="0"/>
              <a:t>Usually indirectly, since typically one object cannot directly change another’s state</a:t>
            </a:r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Swapping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can only run</a:t>
            </a:r>
            <a:r>
              <a:rPr lang="en-US" dirty="0" smtClean="0"/>
              <a:t> whe</a:t>
            </a:r>
            <a:r>
              <a:rPr lang="en-US" dirty="0" smtClean="0"/>
              <a:t>n in </a:t>
            </a:r>
            <a:r>
              <a:rPr lang="en-US" dirty="0" smtClean="0"/>
              <a:t>main </a:t>
            </a:r>
            <a:r>
              <a:rPr lang="en-US" dirty="0" smtClean="0"/>
              <a:t>memory</a:t>
            </a:r>
          </a:p>
          <a:p>
            <a:pPr lvl="1"/>
            <a:r>
              <a:rPr lang="en-US" dirty="0" smtClean="0"/>
              <a:t>CPU can only execute instructions stored in that memory</a:t>
            </a:r>
          </a:p>
          <a:p>
            <a:r>
              <a:rPr lang="en-US" dirty="0" smtClean="0"/>
              <a:t>Sometimes we move processes out of main memory to secondary storage</a:t>
            </a:r>
          </a:p>
          <a:p>
            <a:pPr lvl="1"/>
            <a:r>
              <a:rPr lang="en-US" dirty="0" smtClean="0"/>
              <a:t>E.g., a disk drive</a:t>
            </a:r>
          </a:p>
          <a:p>
            <a:pPr lvl="1"/>
            <a:r>
              <a:rPr lang="en-US" dirty="0" smtClean="0"/>
              <a:t>Expecting that we’ll move them back later</a:t>
            </a:r>
          </a:p>
          <a:p>
            <a:r>
              <a:rPr lang="en-US" dirty="0" smtClean="0"/>
              <a:t>Usually because of resource shortages</a:t>
            </a:r>
          </a:p>
          <a:p>
            <a:pPr lvl="1"/>
            <a:r>
              <a:rPr lang="en-US" dirty="0" smtClean="0"/>
              <a:t>Particularly memory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</a:t>
            </a:r>
            <a:r>
              <a:rPr lang="en-GB" dirty="0" smtClean="0"/>
              <a:t> We </a:t>
            </a:r>
            <a:r>
              <a:rPr lang="en-GB" dirty="0"/>
              <a:t>S</a:t>
            </a:r>
            <a:r>
              <a:rPr lang="en-GB" dirty="0" smtClean="0"/>
              <a:t>wap</a:t>
            </a:r>
            <a:endParaRPr lang="en-GB" dirty="0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To make best </a:t>
            </a:r>
            <a:r>
              <a:rPr lang="en-GB" dirty="0"/>
              <a:t>use of a limited amount of memory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process can only execute if it is in memory</a:t>
            </a:r>
            <a:endParaRPr lang="en-GB" dirty="0" smtClean="0"/>
          </a:p>
          <a:p>
            <a:pPr lvl="1"/>
            <a:r>
              <a:rPr lang="en-GB" dirty="0"/>
              <a:t>M</a:t>
            </a:r>
            <a:r>
              <a:rPr lang="en-GB" dirty="0" smtClean="0"/>
              <a:t>ax </a:t>
            </a:r>
            <a:r>
              <a:rPr lang="en-GB" dirty="0"/>
              <a:t>number of processes is limited by memory size</a:t>
            </a:r>
            <a:endParaRPr lang="en-GB" dirty="0" smtClean="0"/>
          </a:p>
          <a:p>
            <a:pPr lvl="1"/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it isn't READY, it doesn't need to be in memory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wap </a:t>
            </a:r>
            <a:r>
              <a:rPr lang="en-GB" dirty="0"/>
              <a:t>it out and make room for some other process</a:t>
            </a:r>
            <a:endParaRPr lang="en-GB" dirty="0" smtClean="0"/>
          </a:p>
          <a:p>
            <a:r>
              <a:rPr lang="en-GB" dirty="0" smtClean="0"/>
              <a:t>We don’t swap out all blocked processes</a:t>
            </a:r>
          </a:p>
          <a:p>
            <a:pPr lvl="1"/>
            <a:r>
              <a:rPr lang="en-GB" dirty="0" smtClean="0"/>
              <a:t>Swapping is expensive</a:t>
            </a:r>
          </a:p>
          <a:p>
            <a:pPr lvl="1"/>
            <a:r>
              <a:rPr lang="en-GB" dirty="0" smtClean="0"/>
              <a:t>And also expensive to bring them back</a:t>
            </a:r>
          </a:p>
          <a:p>
            <a:pPr lvl="1"/>
            <a:r>
              <a:rPr lang="en-GB" dirty="0" smtClean="0"/>
              <a:t>Typically only done when resources are tight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Mechanics of Swapping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Process’ state is stored in parts of main memory</a:t>
            </a:r>
          </a:p>
          <a:p>
            <a:r>
              <a:rPr lang="en-US" dirty="0" smtClean="0"/>
              <a:t>Copy them out to secondary storage</a:t>
            </a:r>
          </a:p>
          <a:p>
            <a:pPr lvl="1"/>
            <a:r>
              <a:rPr lang="en-US" dirty="0" smtClean="0"/>
              <a:t>If you’re lucky and careful, some don’t need to be copied</a:t>
            </a:r>
          </a:p>
          <a:p>
            <a:r>
              <a:rPr lang="en-US" dirty="0" smtClean="0"/>
              <a:t>Alter the process descriptor to indicate what you did</a:t>
            </a:r>
          </a:p>
          <a:p>
            <a:r>
              <a:rPr lang="en-US" dirty="0" smtClean="0"/>
              <a:t>Give the freed resources to another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Swapping 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8900"/>
            <a:ext cx="8229600" cy="4525963"/>
          </a:xfrm>
        </p:spPr>
        <p:txBody>
          <a:bodyPr/>
          <a:lstStyle/>
          <a:p>
            <a:r>
              <a:rPr lang="en-US" sz="2800" dirty="0" smtClean="0"/>
              <a:t>When whatever blocked the process you swapped is cleared, you can swap back</a:t>
            </a:r>
          </a:p>
          <a:p>
            <a:pPr lvl="1"/>
            <a:r>
              <a:rPr lang="en-US" sz="2400" dirty="0" smtClean="0"/>
              <a:t>Assuming there’s space</a:t>
            </a:r>
          </a:p>
          <a:p>
            <a:r>
              <a:rPr lang="en-US" sz="2800" dirty="0" smtClean="0"/>
              <a:t>Reallocate required memory and copy state back from secondary storage</a:t>
            </a:r>
          </a:p>
          <a:p>
            <a:pPr lvl="1"/>
            <a:r>
              <a:rPr lang="en-US" sz="2400" dirty="0" smtClean="0"/>
              <a:t>Both stack and heap</a:t>
            </a:r>
          </a:p>
          <a:p>
            <a:r>
              <a:rPr lang="en-US" sz="2800" dirty="0" smtClean="0"/>
              <a:t>Unblock the process’ descriptor to make it eligible for scheduling</a:t>
            </a:r>
          </a:p>
          <a:p>
            <a:r>
              <a:rPr lang="en-US" sz="2800" dirty="0" smtClean="0"/>
              <a:t>Ready swapped processes need not be brought back immediately</a:t>
            </a:r>
          </a:p>
          <a:p>
            <a:pPr lvl="1"/>
            <a:r>
              <a:rPr lang="en-US" sz="2400" dirty="0" smtClean="0"/>
              <a:t>But they won’t get any cycles till you do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OS Object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process</a:t>
            </a:r>
          </a:p>
          <a:p>
            <a:r>
              <a:rPr lang="en-US" dirty="0" err="1" smtClean="0"/>
              <a:t>Deallocate</a:t>
            </a:r>
            <a:r>
              <a:rPr lang="en-US" dirty="0" smtClean="0"/>
              <a:t> a page of memory</a:t>
            </a:r>
          </a:p>
          <a:p>
            <a:r>
              <a:rPr lang="en-US" dirty="0" smtClean="0"/>
              <a:t>Open a file</a:t>
            </a:r>
          </a:p>
          <a:p>
            <a:r>
              <a:rPr lang="en-US" dirty="0" smtClean="0"/>
              <a:t>Write to a display</a:t>
            </a:r>
          </a:p>
          <a:p>
            <a:r>
              <a:rPr lang="en-US" dirty="0" smtClean="0"/>
              <a:t>Not directly performable by user processes</a:t>
            </a:r>
          </a:p>
          <a:p>
            <a:pPr lvl="1"/>
            <a:r>
              <a:rPr lang="en-US" dirty="0" smtClean="0"/>
              <a:t>They must ask the OS to perform the operation</a:t>
            </a:r>
          </a:p>
          <a:p>
            <a:r>
              <a:rPr lang="en-US" dirty="0" smtClean="0"/>
              <a:t>Almost always resulting in OS object state changes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Address 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process has some memory addresses reserved for its private use</a:t>
            </a:r>
          </a:p>
          <a:p>
            <a:r>
              <a:rPr lang="en-US" dirty="0" smtClean="0"/>
              <a:t>That set of addresses is called its </a:t>
            </a:r>
            <a:r>
              <a:rPr lang="en-US" i="1" dirty="0" smtClean="0"/>
              <a:t>address space</a:t>
            </a:r>
          </a:p>
          <a:p>
            <a:r>
              <a:rPr lang="en-US" dirty="0" smtClean="0"/>
              <a:t>A process’ address space is made up of all memory locations that the process can address</a:t>
            </a:r>
          </a:p>
          <a:p>
            <a:r>
              <a:rPr lang="en-US" dirty="0" smtClean="0"/>
              <a:t>Modern </a:t>
            </a:r>
            <a:r>
              <a:rPr lang="en-US" dirty="0" err="1" smtClean="0"/>
              <a:t>OSes</a:t>
            </a:r>
            <a:r>
              <a:rPr lang="en-US" dirty="0" smtClean="0"/>
              <a:t> provide the illusion that the process has all of memory in its address space</a:t>
            </a:r>
          </a:p>
          <a:p>
            <a:pPr lvl="1"/>
            <a:r>
              <a:rPr lang="en-US" dirty="0" smtClean="0"/>
              <a:t>But that’s not true, under the covers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2113320" y="3897212"/>
            <a:ext cx="6497280" cy="2465539"/>
            <a:chOff x="2113320" y="3948012"/>
            <a:chExt cx="6497280" cy="2465539"/>
          </a:xfrm>
        </p:grpSpPr>
        <p:sp>
          <p:nvSpPr>
            <p:cNvPr id="14" name="Rectangle 4"/>
            <p:cNvSpPr>
              <a:spLocks noChangeArrowheads="1"/>
            </p:cNvSpPr>
            <p:nvPr/>
          </p:nvSpPr>
          <p:spPr bwMode="auto">
            <a:xfrm>
              <a:off x="2113320" y="4413181"/>
              <a:ext cx="6497280" cy="158992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/>
            </a:p>
          </p:txBody>
        </p:sp>
        <p:sp>
          <p:nvSpPr>
            <p:cNvPr id="15" name="Line 5"/>
            <p:cNvSpPr>
              <a:spLocks noChangeShapeType="1"/>
            </p:cNvSpPr>
            <p:nvPr/>
          </p:nvSpPr>
          <p:spPr bwMode="auto">
            <a:xfrm>
              <a:off x="2113320" y="3948012"/>
              <a:ext cx="0" cy="39604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lIns="82945" tIns="41473" rIns="82945" bIns="41473"/>
            <a:lstStyle/>
            <a:p>
              <a:endParaRPr lang="en-US"/>
            </a:p>
          </p:txBody>
        </p:sp>
        <p:sp>
          <p:nvSpPr>
            <p:cNvPr id="16" name="Line 6"/>
            <p:cNvSpPr>
              <a:spLocks noChangeShapeType="1"/>
            </p:cNvSpPr>
            <p:nvPr/>
          </p:nvSpPr>
          <p:spPr bwMode="auto">
            <a:xfrm>
              <a:off x="8610600" y="6017510"/>
              <a:ext cx="0" cy="3960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lIns="82945" tIns="41473" rIns="82945" bIns="41473"/>
            <a:lstStyle/>
            <a:p>
              <a:endParaRPr lang="en-US"/>
            </a:p>
          </p:txBody>
        </p:sp>
        <p:sp>
          <p:nvSpPr>
            <p:cNvPr id="17" name="Rectangle 7"/>
            <p:cNvSpPr>
              <a:spLocks noChangeArrowheads="1"/>
            </p:cNvSpPr>
            <p:nvPr/>
          </p:nvSpPr>
          <p:spPr bwMode="auto">
            <a:xfrm>
              <a:off x="2182440" y="4097179"/>
              <a:ext cx="1025922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dirty="0"/>
                <a:t>0x00000000</a:t>
              </a:r>
              <a:endParaRPr lang="en-US" dirty="0">
                <a:latin typeface="Times New Roman" pitchFamily="18" charset="0"/>
              </a:endParaRPr>
            </a:p>
          </p:txBody>
        </p:sp>
        <p:sp>
          <p:nvSpPr>
            <p:cNvPr id="18" name="Rectangle 8"/>
            <p:cNvSpPr>
              <a:spLocks noChangeArrowheads="1"/>
            </p:cNvSpPr>
            <p:nvPr/>
          </p:nvSpPr>
          <p:spPr bwMode="auto">
            <a:xfrm>
              <a:off x="7433022" y="6019800"/>
              <a:ext cx="94897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dirty="0"/>
                <a:t>0xFFFFFFFF</a:t>
              </a:r>
              <a:endParaRPr lang="en-US" dirty="0">
                <a:latin typeface="Times New Roman" pitchFamily="18" charset="0"/>
              </a:endParaRPr>
            </a:p>
          </p:txBody>
        </p:sp>
        <p:sp>
          <p:nvSpPr>
            <p:cNvPr id="19" name="Rectangle 9"/>
            <p:cNvSpPr>
              <a:spLocks noChangeArrowheads="1"/>
            </p:cNvSpPr>
            <p:nvPr/>
          </p:nvSpPr>
          <p:spPr bwMode="auto">
            <a:xfrm>
              <a:off x="2182440" y="4482308"/>
              <a:ext cx="1520640" cy="553018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pPr algn="ctr"/>
              <a:r>
                <a:rPr lang="en-US"/>
                <a:t>shared code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3841320" y="4482308"/>
              <a:ext cx="1520640" cy="553018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pPr algn="ctr"/>
              <a:r>
                <a:rPr lang="en-US"/>
                <a:t>private data</a:t>
              </a:r>
            </a:p>
          </p:txBody>
        </p:sp>
        <p:sp>
          <p:nvSpPr>
            <p:cNvPr id="21" name="Rectangle 11"/>
            <p:cNvSpPr>
              <a:spLocks noChangeArrowheads="1"/>
            </p:cNvSpPr>
            <p:nvPr/>
          </p:nvSpPr>
          <p:spPr bwMode="auto">
            <a:xfrm>
              <a:off x="7020840" y="5380963"/>
              <a:ext cx="1520640" cy="553018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pPr algn="ctr"/>
              <a:r>
                <a:rPr lang="en-US"/>
                <a:t>private stack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Program vs. Process Address Space</a:t>
            </a:r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438400" y="1465147"/>
            <a:ext cx="1382400" cy="10494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r>
              <a:rPr lang="en-US" sz="1300" b="1" u="sng" dirty="0"/>
              <a:t>section 1 </a:t>
            </a:r>
            <a:r>
              <a:rPr lang="en-US" sz="1300" b="1" u="sng" dirty="0" smtClean="0"/>
              <a:t>header</a:t>
            </a:r>
            <a:endParaRPr lang="en-US" sz="1300" u="sng" dirty="0"/>
          </a:p>
          <a:p>
            <a:r>
              <a:rPr lang="en-US" sz="1300" b="1" dirty="0"/>
              <a:t>type</a:t>
            </a:r>
            <a:r>
              <a:rPr lang="en-US" sz="1300" dirty="0"/>
              <a:t>: 	code</a:t>
            </a:r>
          </a:p>
          <a:p>
            <a:r>
              <a:rPr lang="en-US" sz="1300" b="1" dirty="0"/>
              <a:t>load </a:t>
            </a:r>
            <a:r>
              <a:rPr lang="en-US" sz="1300" b="1" dirty="0" err="1"/>
              <a:t>adr</a:t>
            </a:r>
            <a:r>
              <a:rPr lang="en-US" sz="1300" b="1" dirty="0"/>
              <a:t>:</a:t>
            </a:r>
            <a:r>
              <a:rPr lang="en-US" sz="1300" dirty="0"/>
              <a:t>	0xxx</a:t>
            </a:r>
          </a:p>
          <a:p>
            <a:r>
              <a:rPr lang="en-US" sz="1300" b="1" dirty="0"/>
              <a:t>length</a:t>
            </a:r>
            <a:r>
              <a:rPr lang="en-US" sz="1300" dirty="0"/>
              <a:t>:	</a:t>
            </a:r>
            <a:r>
              <a:rPr lang="en-US" sz="1300" dirty="0" smtClean="0"/>
              <a:t>###</a:t>
            </a:r>
            <a:endParaRPr lang="en-US" sz="1300" dirty="0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475600" y="1524000"/>
            <a:ext cx="13824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r>
              <a:rPr lang="en-US" sz="1300" b="1" u="sng" dirty="0"/>
              <a:t>section 3 </a:t>
            </a:r>
            <a:r>
              <a:rPr lang="en-US" sz="1300" b="1" u="sng" dirty="0" smtClean="0"/>
              <a:t>header</a:t>
            </a:r>
            <a:endParaRPr lang="en-US" sz="1300" u="sng" dirty="0"/>
          </a:p>
          <a:p>
            <a:r>
              <a:rPr lang="en-US" sz="1300" b="1" dirty="0"/>
              <a:t>type</a:t>
            </a:r>
            <a:r>
              <a:rPr lang="en-US" sz="1300" dirty="0"/>
              <a:t>: 	sym</a:t>
            </a:r>
          </a:p>
          <a:p>
            <a:r>
              <a:rPr lang="en-US" sz="1300" b="1" dirty="0"/>
              <a:t>length</a:t>
            </a:r>
            <a:r>
              <a:rPr lang="en-US" sz="1300" dirty="0"/>
              <a:t>:	</a:t>
            </a:r>
            <a:r>
              <a:rPr lang="en-US" sz="1300" dirty="0" smtClean="0"/>
              <a:t>###</a:t>
            </a:r>
            <a:endParaRPr lang="en-US" sz="1300" dirty="0"/>
          </a:p>
          <a:p>
            <a:endParaRPr lang="en-US" sz="1300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438400" y="2590800"/>
            <a:ext cx="1382400" cy="8382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 dirty="0"/>
              <a:t>compiled</a:t>
            </a:r>
          </a:p>
          <a:p>
            <a:pPr algn="ctr"/>
            <a:r>
              <a:rPr lang="en-US" dirty="0"/>
              <a:t>code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962400" y="2590800"/>
            <a:ext cx="1382400" cy="8382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 dirty="0"/>
              <a:t>initialized</a:t>
            </a:r>
          </a:p>
          <a:p>
            <a:pPr algn="ctr"/>
            <a:r>
              <a:rPr lang="en-US" dirty="0"/>
              <a:t>data</a:t>
            </a:r>
          </a:p>
          <a:p>
            <a:pPr algn="ctr"/>
            <a:r>
              <a:rPr lang="en-US" dirty="0"/>
              <a:t>values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486400" y="2590800"/>
            <a:ext cx="1382400" cy="811509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 dirty="0"/>
              <a:t>symbol</a:t>
            </a:r>
          </a:p>
          <a:p>
            <a:pPr algn="ctr"/>
            <a:r>
              <a:rPr lang="en-US" dirty="0"/>
              <a:t>table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914400" y="1447800"/>
            <a:ext cx="13824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r>
              <a:rPr lang="en-US" sz="1300" b="1" u="sng" dirty="0"/>
              <a:t>ELF header</a:t>
            </a:r>
          </a:p>
          <a:p>
            <a:r>
              <a:rPr lang="en-US" sz="1300" b="1" dirty="0" smtClean="0"/>
              <a:t>target </a:t>
            </a:r>
            <a:r>
              <a:rPr lang="en-US" sz="1300" b="1" dirty="0"/>
              <a:t>ISA</a:t>
            </a:r>
          </a:p>
          <a:p>
            <a:r>
              <a:rPr lang="en-US" sz="1300" b="1" dirty="0"/>
              <a:t># load sections</a:t>
            </a:r>
          </a:p>
          <a:p>
            <a:r>
              <a:rPr lang="en-US" sz="1300" b="1" dirty="0"/>
              <a:t># info sections</a:t>
            </a:r>
          </a:p>
          <a:p>
            <a:endParaRPr lang="en-US" sz="1300" dirty="0"/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3962400" y="1524001"/>
            <a:ext cx="13824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r>
              <a:rPr lang="en-US" sz="1300" b="1" u="sng" dirty="0"/>
              <a:t>section 2 </a:t>
            </a:r>
            <a:r>
              <a:rPr lang="en-US" sz="1300" b="1" u="sng" dirty="0" smtClean="0"/>
              <a:t>header</a:t>
            </a:r>
            <a:endParaRPr lang="en-US" sz="1300" u="sng" dirty="0"/>
          </a:p>
          <a:p>
            <a:r>
              <a:rPr lang="en-US" sz="1300" b="1" dirty="0"/>
              <a:t>type</a:t>
            </a:r>
            <a:r>
              <a:rPr lang="en-US" sz="1300" dirty="0"/>
              <a:t>: 	data</a:t>
            </a:r>
          </a:p>
          <a:p>
            <a:r>
              <a:rPr lang="en-US" sz="1300" b="1" dirty="0"/>
              <a:t>load </a:t>
            </a:r>
            <a:r>
              <a:rPr lang="en-US" sz="1300" b="1" dirty="0" err="1"/>
              <a:t>adr</a:t>
            </a:r>
            <a:r>
              <a:rPr lang="en-US" sz="1300" b="1" dirty="0"/>
              <a:t>:</a:t>
            </a:r>
            <a:r>
              <a:rPr lang="en-US" sz="1300" dirty="0"/>
              <a:t>	0xxx</a:t>
            </a:r>
          </a:p>
          <a:p>
            <a:r>
              <a:rPr lang="en-US" sz="1300" b="1" dirty="0"/>
              <a:t>length</a:t>
            </a:r>
            <a:r>
              <a:rPr lang="en-US" sz="1300" dirty="0"/>
              <a:t>:	</a:t>
            </a:r>
            <a:r>
              <a:rPr lang="en-US" sz="1300" dirty="0" smtClean="0"/>
              <a:t>###</a:t>
            </a:r>
            <a:endParaRPr lang="en-US" sz="1300" dirty="0"/>
          </a:p>
        </p:txBody>
      </p:sp>
      <p:sp>
        <p:nvSpPr>
          <p:cNvPr id="22" name="Rectangle 13"/>
          <p:cNvSpPr>
            <a:spLocks noChangeArrowheads="1"/>
          </p:cNvSpPr>
          <p:nvPr/>
        </p:nvSpPr>
        <p:spPr bwMode="auto">
          <a:xfrm>
            <a:off x="5914920" y="4482308"/>
            <a:ext cx="1036800" cy="553018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 sz="1600"/>
              <a:t>shared lib1</a:t>
            </a:r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7504680" y="4482308"/>
            <a:ext cx="1036800" cy="553018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 sz="1600"/>
              <a:t>shared lib2</a:t>
            </a:r>
          </a:p>
        </p:txBody>
      </p:sp>
      <p:sp>
        <p:nvSpPr>
          <p:cNvPr id="24" name="Rectangle 15"/>
          <p:cNvSpPr>
            <a:spLocks noChangeArrowheads="1"/>
          </p:cNvSpPr>
          <p:nvPr/>
        </p:nvSpPr>
        <p:spPr bwMode="auto">
          <a:xfrm>
            <a:off x="2182440" y="5380963"/>
            <a:ext cx="1036800" cy="553018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 sz="1600" dirty="0"/>
              <a:t>shared lib3</a:t>
            </a:r>
          </a:p>
        </p:txBody>
      </p:sp>
      <p:sp>
        <p:nvSpPr>
          <p:cNvPr id="25" name="Line 16"/>
          <p:cNvSpPr>
            <a:spLocks noChangeShapeType="1"/>
          </p:cNvSpPr>
          <p:nvPr/>
        </p:nvSpPr>
        <p:spPr bwMode="auto">
          <a:xfrm>
            <a:off x="2113320" y="6003108"/>
            <a:ext cx="0" cy="396041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6" name="Line 19"/>
          <p:cNvSpPr>
            <a:spLocks noChangeShapeType="1"/>
          </p:cNvSpPr>
          <p:nvPr/>
        </p:nvSpPr>
        <p:spPr bwMode="auto">
          <a:xfrm>
            <a:off x="5926440" y="3929290"/>
            <a:ext cx="0" cy="396041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7" name="Rectangle 20"/>
          <p:cNvSpPr>
            <a:spLocks noChangeArrowheads="1"/>
          </p:cNvSpPr>
          <p:nvPr/>
        </p:nvSpPr>
        <p:spPr bwMode="auto">
          <a:xfrm>
            <a:off x="5995560" y="4097179"/>
            <a:ext cx="92172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dirty="0"/>
              <a:t>0x0100000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28" name="Line 21"/>
          <p:cNvSpPr>
            <a:spLocks noChangeShapeType="1"/>
          </p:cNvSpPr>
          <p:nvPr/>
        </p:nvSpPr>
        <p:spPr bwMode="auto">
          <a:xfrm>
            <a:off x="7435560" y="3948012"/>
            <a:ext cx="0" cy="39604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9" name="Rectangle 22"/>
          <p:cNvSpPr>
            <a:spLocks noChangeArrowheads="1"/>
          </p:cNvSpPr>
          <p:nvPr/>
        </p:nvSpPr>
        <p:spPr bwMode="auto">
          <a:xfrm>
            <a:off x="7504680" y="4097179"/>
            <a:ext cx="92172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dirty="0"/>
              <a:t>0x0110000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1" name="Rectangle 24"/>
          <p:cNvSpPr>
            <a:spLocks noChangeArrowheads="1"/>
          </p:cNvSpPr>
          <p:nvPr/>
        </p:nvSpPr>
        <p:spPr bwMode="auto">
          <a:xfrm>
            <a:off x="2182440" y="6019800"/>
            <a:ext cx="92172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dirty="0"/>
              <a:t>0x0120000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934200" y="2159000"/>
            <a:ext cx="1945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Times New Roman"/>
                <a:cs typeface="Times New Roman"/>
              </a:rPr>
              <a:t>Program</a:t>
            </a:r>
            <a:endParaRPr lang="en-US" sz="3600" b="1" dirty="0">
              <a:latin typeface="Times New Roman"/>
              <a:cs typeface="Times New Roman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00093" y="4819426"/>
            <a:ext cx="16632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Times New Roman"/>
                <a:cs typeface="Times New Roman"/>
              </a:rPr>
              <a:t>Process</a:t>
            </a:r>
            <a:endParaRPr lang="en-US" sz="36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22" grpId="0" animBg="1"/>
      <p:bldP spid="23" grpId="0" animBg="1"/>
      <p:bldP spid="24" grpId="0" animBg="1"/>
      <p:bldP spid="25" grpId="1" animBg="1"/>
      <p:bldP spid="26" grpId="0" animBg="1"/>
      <p:bldP spid="27" grpId="0"/>
      <p:bldP spid="28" grpId="0" animBg="1"/>
      <p:bldP spid="29" grpId="0"/>
      <p:bldP spid="31" grpId="0"/>
      <p:bldP spid="36" grpId="0"/>
      <p:bldP spid="37" grpId="0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55903</TotalTime>
  <Words>3928</Words>
  <Application>Microsoft Macintosh PowerPoint</Application>
  <PresentationFormat>On-screen Show (4:3)</PresentationFormat>
  <Paragraphs>620</Paragraphs>
  <Slides>63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4" baseType="lpstr">
      <vt:lpstr>Default Theme</vt:lpstr>
      <vt:lpstr>Operating System Principles: Processes, Execution, and State CS 111 Operating Systems  Peter Reiher </vt:lpstr>
      <vt:lpstr>Outline</vt:lpstr>
      <vt:lpstr>What Is a Process?</vt:lpstr>
      <vt:lpstr>What is “State”?</vt:lpstr>
      <vt:lpstr>Examples Of OS Object State</vt:lpstr>
      <vt:lpstr>What Are Operations?</vt:lpstr>
      <vt:lpstr>Examples of OS Object Operations</vt:lpstr>
      <vt:lpstr>Process Address Spaces</vt:lpstr>
      <vt:lpstr>Program vs. Process Address Space</vt:lpstr>
      <vt:lpstr>Process Address Space Layout</vt:lpstr>
      <vt:lpstr>Layout of Unix Processes in Memory</vt:lpstr>
      <vt:lpstr>Address Space: Code Segments</vt:lpstr>
      <vt:lpstr>Address Space: Data Segments</vt:lpstr>
      <vt:lpstr>Processes and Stack Frames</vt:lpstr>
      <vt:lpstr>Address Space: Stack Segment</vt:lpstr>
      <vt:lpstr>Address Space: Libraries</vt:lpstr>
      <vt:lpstr>Other Process State</vt:lpstr>
      <vt:lpstr>OS State For a Process</vt:lpstr>
      <vt:lpstr>Process Descriptors</vt:lpstr>
      <vt:lpstr>Linux Process Control Block</vt:lpstr>
      <vt:lpstr>Other Process State</vt:lpstr>
      <vt:lpstr>Handling Processes</vt:lpstr>
      <vt:lpstr>Where Do Processes Come From?</vt:lpstr>
      <vt:lpstr>Creating a Process Descriptor</vt:lpstr>
      <vt:lpstr>What Else Does a  New Process Need?</vt:lpstr>
      <vt:lpstr>Choices for Process Creation</vt:lpstr>
      <vt:lpstr>Starting With a Blank Process</vt:lpstr>
      <vt:lpstr>Windows Process Creation</vt:lpstr>
      <vt:lpstr>Process Forking</vt:lpstr>
      <vt:lpstr>Why Did Unix Use Forking?</vt:lpstr>
      <vt:lpstr>What Happens After a Fork?</vt:lpstr>
      <vt:lpstr>Forking and the Data Segments</vt:lpstr>
      <vt:lpstr>Forking and Copy on Write</vt:lpstr>
      <vt:lpstr>But Fork Isn’t What  I Usually Want!</vt:lpstr>
      <vt:lpstr>The exec Call</vt:lpstr>
      <vt:lpstr>How Does the OS Handle Exec?</vt:lpstr>
      <vt:lpstr>Loading Programs Into Processes</vt:lpstr>
      <vt:lpstr>Loading Programs</vt:lpstr>
      <vt:lpstr>Program to Process Transition</vt:lpstr>
      <vt:lpstr>Destroying Processes</vt:lpstr>
      <vt:lpstr>What Must the OS Do to  Terminate a Process?</vt:lpstr>
      <vt:lpstr>Running Processes</vt:lpstr>
      <vt:lpstr>Loading a Process</vt:lpstr>
      <vt:lpstr>How a Process Runs on an OS</vt:lpstr>
      <vt:lpstr>Limited Direct Execution</vt:lpstr>
      <vt:lpstr>Exceptions</vt:lpstr>
      <vt:lpstr>Asynchronous Exceptions</vt:lpstr>
      <vt:lpstr>Using Traps for System Calls</vt:lpstr>
      <vt:lpstr>System Call Trap Gates</vt:lpstr>
      <vt:lpstr>Trap Handling</vt:lpstr>
      <vt:lpstr>Traps and the Stack</vt:lpstr>
      <vt:lpstr>Stacking and Unstacking a System Call</vt:lpstr>
      <vt:lpstr>Returning to User-Mode</vt:lpstr>
      <vt:lpstr>Asynchronous Events</vt:lpstr>
      <vt:lpstr>User-Mode Signal Handling</vt:lpstr>
      <vt:lpstr>Managing Process State</vt:lpstr>
      <vt:lpstr>Blocked Processes</vt:lpstr>
      <vt:lpstr>Blocking and Unblocking Processes</vt:lpstr>
      <vt:lpstr>Who Handles Blocking?</vt:lpstr>
      <vt:lpstr>Swapping Processes</vt:lpstr>
      <vt:lpstr>Why We Swap</vt:lpstr>
      <vt:lpstr>Basic Mechanics of Swapping</vt:lpstr>
      <vt:lpstr>Swapping Back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66</cp:revision>
  <cp:lastPrinted>2014-01-03T23:50:58Z</cp:lastPrinted>
  <dcterms:created xsi:type="dcterms:W3CDTF">2017-06-10T20:34:47Z</dcterms:created>
  <dcterms:modified xsi:type="dcterms:W3CDTF">2017-06-15T20:18:41Z</dcterms:modified>
</cp:coreProperties>
</file>