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62.xml" ContentType="application/vnd.openxmlformats-officedocument.presentationml.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slides/slide61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slides/slide53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8.xml" ContentType="application/vnd.openxmlformats-officedocument.presentationml.notesSlide+xml"/>
  <Default Extension="png" ContentType="image/png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60.xml" ContentType="application/vnd.openxmlformats-officedocument.presentationml.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59.xml" ContentType="application/vnd.openxmlformats-officedocument.presentationml.slide+xml"/>
  <Override PartName="/ppt/slides/slide26.xml" ContentType="application/vnd.openxmlformats-officedocument.presentationml.slide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49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slides/slide58.xml" ContentType="application/vnd.openxmlformats-officedocument.presentationml.slide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41.xml" ContentType="application/vnd.openxmlformats-officedocument.presentationml.slide+xml"/>
  <Override PartName="/ppt/slides/slide57.xml" ContentType="application/vnd.openxmlformats-officedocument.presentationml.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Override PartName="/ppt/viewProps.xml" ContentType="application/vnd.openxmlformats-officedocument.presentationml.viewProps+xml"/>
  <Override PartName="/ppt/slides/slide64.xml" ContentType="application/vnd.openxmlformats-officedocument.presentationml.slide+xml"/>
  <Default Extension="jpeg" ContentType="image/jpeg"/>
  <Override PartName="/ppt/notesSlides/notesSlide11.xml" ContentType="application/vnd.openxmlformats-officedocument.presentationml.notesSlide+xml"/>
  <Override PartName="/ppt/slides/slide4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slides/slide56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63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66"/>
  </p:notesMasterIdLst>
  <p:handoutMasterIdLst>
    <p:handoutMasterId r:id="rId67"/>
  </p:handoutMasterIdLst>
  <p:sldIdLst>
    <p:sldId id="257" r:id="rId2"/>
    <p:sldId id="278" r:id="rId3"/>
    <p:sldId id="258" r:id="rId4"/>
    <p:sldId id="259" r:id="rId5"/>
    <p:sldId id="328" r:id="rId6"/>
    <p:sldId id="279" r:id="rId7"/>
    <p:sldId id="280" r:id="rId8"/>
    <p:sldId id="260" r:id="rId9"/>
    <p:sldId id="261" r:id="rId10"/>
    <p:sldId id="262" r:id="rId11"/>
    <p:sldId id="263" r:id="rId12"/>
    <p:sldId id="264" r:id="rId13"/>
    <p:sldId id="268" r:id="rId14"/>
    <p:sldId id="271" r:id="rId15"/>
    <p:sldId id="272" r:id="rId16"/>
    <p:sldId id="273" r:id="rId17"/>
    <p:sldId id="275" r:id="rId18"/>
    <p:sldId id="276" r:id="rId19"/>
    <p:sldId id="277" r:id="rId20"/>
    <p:sldId id="282" r:id="rId21"/>
    <p:sldId id="329" r:id="rId22"/>
    <p:sldId id="330" r:id="rId23"/>
    <p:sldId id="389" r:id="rId24"/>
    <p:sldId id="390" r:id="rId25"/>
    <p:sldId id="391" r:id="rId26"/>
    <p:sldId id="392" r:id="rId27"/>
    <p:sldId id="393" r:id="rId28"/>
    <p:sldId id="394" r:id="rId29"/>
    <p:sldId id="395" r:id="rId30"/>
    <p:sldId id="396" r:id="rId31"/>
    <p:sldId id="397" r:id="rId32"/>
    <p:sldId id="398" r:id="rId33"/>
    <p:sldId id="333" r:id="rId34"/>
    <p:sldId id="334" r:id="rId35"/>
    <p:sldId id="337" r:id="rId36"/>
    <p:sldId id="338" r:id="rId37"/>
    <p:sldId id="339" r:id="rId38"/>
    <p:sldId id="340" r:id="rId39"/>
    <p:sldId id="341" r:id="rId40"/>
    <p:sldId id="374" r:id="rId41"/>
    <p:sldId id="383" r:id="rId42"/>
    <p:sldId id="375" r:id="rId43"/>
    <p:sldId id="376" r:id="rId44"/>
    <p:sldId id="377" r:id="rId45"/>
    <p:sldId id="382" r:id="rId46"/>
    <p:sldId id="378" r:id="rId47"/>
    <p:sldId id="380" r:id="rId48"/>
    <p:sldId id="342" r:id="rId49"/>
    <p:sldId id="348" r:id="rId50"/>
    <p:sldId id="349" r:id="rId51"/>
    <p:sldId id="350" r:id="rId52"/>
    <p:sldId id="351" r:id="rId53"/>
    <p:sldId id="353" r:id="rId54"/>
    <p:sldId id="354" r:id="rId55"/>
    <p:sldId id="355" r:id="rId56"/>
    <p:sldId id="356" r:id="rId57"/>
    <p:sldId id="384" r:id="rId58"/>
    <p:sldId id="357" r:id="rId59"/>
    <p:sldId id="385" r:id="rId60"/>
    <p:sldId id="367" r:id="rId61"/>
    <p:sldId id="387" r:id="rId62"/>
    <p:sldId id="368" r:id="rId63"/>
    <p:sldId id="388" r:id="rId64"/>
    <p:sldId id="386" r:id="rId6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8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4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notesMaster" Target="notesMasters/notesMaster1.xml"/><Relationship Id="rId67" Type="http://schemas.openxmlformats.org/officeDocument/2006/relationships/handoutMaster" Target="handoutMasters/handoutMaster1.xml"/><Relationship Id="rId68" Type="http://schemas.openxmlformats.org/officeDocument/2006/relationships/printerSettings" Target="printerSettings/printerSettings1.bin"/><Relationship Id="rId69" Type="http://schemas.openxmlformats.org/officeDocument/2006/relationships/presProps" Target="pres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viewProps" Target="viewProps.xml"/><Relationship Id="rId71" Type="http://schemas.openxmlformats.org/officeDocument/2006/relationships/theme" Target="theme/theme1.xml"/><Relationship Id="rId72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F7607-8AA4-B842-A5B0-85C1885566DE}" type="datetimeFigureOut">
              <a:rPr lang="en-US" smtClean="0"/>
              <a:pPr/>
              <a:t>9/26/17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74529-E9FF-DD45-A1E1-9AE5BBE5EA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57BF8-B90F-EC4F-8623-DE2330790225}" type="datetimeFigureOut">
              <a:rPr lang="en-US" smtClean="0"/>
              <a:pPr/>
              <a:t>9/26/17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E4DDF-0BE8-B44D-A687-4BF2505A7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851AE5-7AA3-A047-AB4C-8DB5D369B34B}" type="slidenum">
              <a:rPr lang="en-US">
                <a:latin typeface="Courier New" charset="0"/>
              </a:rPr>
              <a:pPr/>
              <a:t>1</a:t>
            </a:fld>
            <a:endParaRPr lang="en-US" dirty="0">
              <a:latin typeface="Courier New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B5AF1F-82A2-5D48-A5C4-89A5B398CF04}" type="slidenum">
              <a:rPr lang="en-US"/>
              <a:pPr/>
              <a:t>14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7788" y="912813"/>
            <a:ext cx="4162425" cy="3122612"/>
          </a:xfrm>
          <a:solidFill>
            <a:srgbClr val="FFFFFF"/>
          </a:solidFill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6263" y="4337655"/>
            <a:ext cx="4771430" cy="3465286"/>
          </a:xfrm>
          <a:noFill/>
          <a:ln/>
        </p:spPr>
        <p:txBody>
          <a:bodyPr wrap="none" anchor="ctr"/>
          <a:lstStyle/>
          <a:p>
            <a:pPr defTabSz="432465"/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2BB15A-AED5-1E48-8358-0612DA5C4576}" type="slidenum">
              <a:rPr lang="en-US"/>
              <a:pPr/>
              <a:t>15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7788" y="912813"/>
            <a:ext cx="4162425" cy="3122612"/>
          </a:xfrm>
          <a:solidFill>
            <a:srgbClr val="FFFFFF"/>
          </a:solidFill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6263" y="4337655"/>
            <a:ext cx="4771430" cy="3465286"/>
          </a:xfrm>
          <a:noFill/>
          <a:ln/>
        </p:spPr>
        <p:txBody>
          <a:bodyPr wrap="none" anchor="ctr"/>
          <a:lstStyle/>
          <a:p>
            <a:pPr defTabSz="432465"/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490746-4A09-134A-9061-D5EFC815B0EB}" type="slidenum">
              <a:rPr lang="en-US"/>
              <a:pPr/>
              <a:t>16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7788" y="912813"/>
            <a:ext cx="4162425" cy="3122612"/>
          </a:xfrm>
          <a:solidFill>
            <a:srgbClr val="FFFFFF"/>
          </a:solidFill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6263" y="4337655"/>
            <a:ext cx="4771430" cy="3465286"/>
          </a:xfrm>
          <a:noFill/>
          <a:ln/>
        </p:spPr>
        <p:txBody>
          <a:bodyPr wrap="none" anchor="ctr"/>
          <a:lstStyle/>
          <a:p>
            <a:pPr defTabSz="432465"/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DCBC9B-A33F-9641-B4A4-7674471312C3}" type="slidenum">
              <a:rPr lang="en-US"/>
              <a:pPr/>
              <a:t>17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7788" y="912813"/>
            <a:ext cx="4162425" cy="3122612"/>
          </a:xfrm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6263" y="4337655"/>
            <a:ext cx="4771430" cy="3465286"/>
          </a:xfrm>
          <a:noFill/>
          <a:ln/>
        </p:spPr>
        <p:txBody>
          <a:bodyPr wrap="none" anchor="ctr"/>
          <a:lstStyle/>
          <a:p>
            <a:pPr defTabSz="432465"/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3D8287-896B-0F45-AE54-CD412F774653}" type="slidenum">
              <a:rPr lang="en-US"/>
              <a:pPr/>
              <a:t>18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7788" y="912813"/>
            <a:ext cx="4162425" cy="3122612"/>
          </a:xfrm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6263" y="4337655"/>
            <a:ext cx="4771430" cy="3465286"/>
          </a:xfrm>
          <a:noFill/>
          <a:ln/>
        </p:spPr>
        <p:txBody>
          <a:bodyPr wrap="none" anchor="ctr"/>
          <a:lstStyle/>
          <a:p>
            <a:pPr defTabSz="432465"/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8D6289-725F-844A-87AF-D56207878BB3}" type="slidenum">
              <a:rPr lang="en-US"/>
              <a:pPr/>
              <a:t>19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7788" y="912813"/>
            <a:ext cx="4162425" cy="3122612"/>
          </a:xfrm>
          <a:solidFill>
            <a:srgbClr val="FFFFFF"/>
          </a:solidFill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6263" y="4337655"/>
            <a:ext cx="4771430" cy="3465286"/>
          </a:xfrm>
          <a:noFill/>
          <a:ln/>
        </p:spPr>
        <p:txBody>
          <a:bodyPr wrap="none" anchor="ctr"/>
          <a:lstStyle/>
          <a:p>
            <a:pPr defTabSz="432465"/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46BE3C-AA7F-4AF9-BF9B-826E3197C7A1}" type="slidenum">
              <a:rPr lang="en-US"/>
              <a:pPr/>
              <a:t>42</a:t>
            </a:fld>
            <a:endParaRPr lang="en-U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7788" y="912813"/>
            <a:ext cx="4162425" cy="3122612"/>
          </a:xfrm>
          <a:solidFill>
            <a:srgbClr val="FFFFFF"/>
          </a:solidFill>
          <a:ln/>
        </p:spPr>
      </p:sp>
      <p:sp>
        <p:nvSpPr>
          <p:cNvPr id="16998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263" y="4337655"/>
            <a:ext cx="4771430" cy="3465286"/>
          </a:xfrm>
          <a:ln/>
        </p:spPr>
        <p:txBody>
          <a:bodyPr wrap="none" anchor="ctr"/>
          <a:lstStyle/>
          <a:p>
            <a:pPr defTabSz="432427"/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CFD755-B0B3-4513-91BA-FC4817997780}" type="slidenum">
              <a:rPr lang="en-US"/>
              <a:pPr/>
              <a:t>43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7788" y="912813"/>
            <a:ext cx="4162425" cy="3122612"/>
          </a:xfrm>
          <a:solidFill>
            <a:srgbClr val="FFFFFF"/>
          </a:solidFill>
          <a:ln/>
        </p:spPr>
      </p:sp>
      <p:sp>
        <p:nvSpPr>
          <p:cNvPr id="8806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263" y="4337655"/>
            <a:ext cx="4771430" cy="3465286"/>
          </a:xfrm>
          <a:ln/>
        </p:spPr>
        <p:txBody>
          <a:bodyPr wrap="none" anchor="ctr"/>
          <a:lstStyle/>
          <a:p>
            <a:pPr defTabSz="432427"/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2E42CE-86BF-4E15-98D2-D6F4BE120969}" type="slidenum">
              <a:rPr lang="en-US"/>
              <a:pPr/>
              <a:t>44</a:t>
            </a:fld>
            <a:endParaRPr lang="en-US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7788" y="912813"/>
            <a:ext cx="4162425" cy="3122612"/>
          </a:xfrm>
          <a:solidFill>
            <a:srgbClr val="FFFFFF"/>
          </a:solidFill>
          <a:ln/>
        </p:spPr>
      </p:sp>
      <p:sp>
        <p:nvSpPr>
          <p:cNvPr id="16793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263" y="4337655"/>
            <a:ext cx="4771430" cy="3465286"/>
          </a:xfrm>
          <a:ln/>
        </p:spPr>
        <p:txBody>
          <a:bodyPr wrap="none" anchor="ctr"/>
          <a:lstStyle/>
          <a:p>
            <a:pPr defTabSz="432427"/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3D5943-5D36-47C7-B05A-3324768A6A76}" type="slidenum">
              <a:rPr lang="en-US"/>
              <a:pPr/>
              <a:t>46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7788" y="912813"/>
            <a:ext cx="4162425" cy="3122612"/>
          </a:xfrm>
          <a:solidFill>
            <a:srgbClr val="FFFFFF"/>
          </a:solidFill>
          <a:ln/>
        </p:spPr>
      </p:sp>
      <p:sp>
        <p:nvSpPr>
          <p:cNvPr id="9011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263" y="4337655"/>
            <a:ext cx="4771430" cy="3465286"/>
          </a:xfrm>
          <a:ln/>
        </p:spPr>
        <p:txBody>
          <a:bodyPr wrap="none" anchor="ctr"/>
          <a:lstStyle/>
          <a:p>
            <a:pPr defTabSz="432427"/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C65CE6-ABCE-D84F-A04E-FEEEB4A1874C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7788" y="912813"/>
            <a:ext cx="4162425" cy="3122612"/>
          </a:xfrm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6263" y="4337655"/>
            <a:ext cx="4771430" cy="3465286"/>
          </a:xfrm>
          <a:noFill/>
          <a:ln/>
        </p:spPr>
        <p:txBody>
          <a:bodyPr wrap="none" anchor="ctr"/>
          <a:lstStyle/>
          <a:p>
            <a:pPr defTabSz="432465"/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F6F21A-C7D0-4A0F-9381-63EDFF966FDB}" type="slidenum">
              <a:rPr lang="en-US"/>
              <a:pPr/>
              <a:t>47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7788" y="912813"/>
            <a:ext cx="4162425" cy="3122612"/>
          </a:xfrm>
          <a:solidFill>
            <a:srgbClr val="FFFFFF"/>
          </a:solidFill>
          <a:ln/>
        </p:spPr>
      </p:sp>
      <p:sp>
        <p:nvSpPr>
          <p:cNvPr id="9421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263" y="4337655"/>
            <a:ext cx="4771430" cy="3465286"/>
          </a:xfrm>
          <a:ln/>
        </p:spPr>
        <p:txBody>
          <a:bodyPr wrap="none" anchor="ctr"/>
          <a:lstStyle/>
          <a:p>
            <a:pPr defTabSz="432427"/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9F5AF1-7435-6F49-A2E9-C236FFD0ACA8}" type="slidenum">
              <a:rPr lang="en-US"/>
              <a:pPr/>
              <a:t>4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7788" y="912813"/>
            <a:ext cx="4162425" cy="3122612"/>
          </a:xfrm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6263" y="4337655"/>
            <a:ext cx="4771430" cy="3465286"/>
          </a:xfrm>
          <a:noFill/>
          <a:ln/>
        </p:spPr>
        <p:txBody>
          <a:bodyPr wrap="none" anchor="ctr"/>
          <a:lstStyle/>
          <a:p>
            <a:pPr defTabSz="432465"/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27EE8A-7D78-8D44-BA25-5ADCD0EB8370}" type="slidenum">
              <a:rPr lang="en-US"/>
              <a:pPr/>
              <a:t>8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7788" y="912813"/>
            <a:ext cx="4162425" cy="3122612"/>
          </a:xfrm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6263" y="4337655"/>
            <a:ext cx="4771430" cy="3465286"/>
          </a:xfrm>
          <a:noFill/>
          <a:ln/>
        </p:spPr>
        <p:txBody>
          <a:bodyPr wrap="none" anchor="ctr"/>
          <a:lstStyle/>
          <a:p>
            <a:pPr defTabSz="432465"/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ABD8AE-B502-EA47-9F0F-43EF24C7E269}" type="slidenum">
              <a:rPr lang="en-US"/>
              <a:pPr/>
              <a:t>9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7788" y="912813"/>
            <a:ext cx="4162425" cy="3122612"/>
          </a:xfrm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6263" y="4337655"/>
            <a:ext cx="4771430" cy="3465286"/>
          </a:xfrm>
          <a:noFill/>
          <a:ln/>
        </p:spPr>
        <p:txBody>
          <a:bodyPr wrap="none" anchor="ctr"/>
          <a:lstStyle/>
          <a:p>
            <a:pPr defTabSz="432465"/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0062F7-CEDF-2041-9DF3-18BA689EF7AB}" type="slidenum">
              <a:rPr lang="en-US"/>
              <a:pPr/>
              <a:t>10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7788" y="912813"/>
            <a:ext cx="4162425" cy="3122612"/>
          </a:xfrm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6263" y="4337655"/>
            <a:ext cx="4771430" cy="3465286"/>
          </a:xfrm>
          <a:noFill/>
          <a:ln/>
        </p:spPr>
        <p:txBody>
          <a:bodyPr wrap="none" anchor="ctr"/>
          <a:lstStyle/>
          <a:p>
            <a:pPr defTabSz="432465"/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A20AF7-07C1-ED4D-B075-B196E9201F87}" type="slidenum">
              <a:rPr lang="en-US"/>
              <a:pPr/>
              <a:t>11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7788" y="912813"/>
            <a:ext cx="4162425" cy="3122612"/>
          </a:xfrm>
          <a:solidFill>
            <a:srgbClr val="FFFFFF"/>
          </a:solidFill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6263" y="4337655"/>
            <a:ext cx="4771430" cy="3465286"/>
          </a:xfrm>
          <a:noFill/>
          <a:ln/>
        </p:spPr>
        <p:txBody>
          <a:bodyPr wrap="none" anchor="ctr"/>
          <a:lstStyle/>
          <a:p>
            <a:pPr defTabSz="432465"/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A1FB20-B623-C540-8F23-3BFF74DF30FA}" type="slidenum">
              <a:rPr lang="en-US"/>
              <a:pPr/>
              <a:t>12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7788" y="912813"/>
            <a:ext cx="4162425" cy="3122612"/>
          </a:xfrm>
          <a:solidFill>
            <a:srgbClr val="FFFFFF"/>
          </a:solidFill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6263" y="4337655"/>
            <a:ext cx="4771430" cy="3465286"/>
          </a:xfrm>
          <a:noFill/>
          <a:ln/>
        </p:spPr>
        <p:txBody>
          <a:bodyPr wrap="none" anchor="ctr"/>
          <a:lstStyle/>
          <a:p>
            <a:pPr defTabSz="432465"/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85C94A-70D8-604C-A56B-4C41E7568EA4}" type="slidenum">
              <a:rPr lang="en-US"/>
              <a:pPr/>
              <a:t>13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7788" y="912813"/>
            <a:ext cx="4162425" cy="3122612"/>
          </a:xfrm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6263" y="4337655"/>
            <a:ext cx="4771430" cy="3465286"/>
          </a:xfrm>
          <a:noFill/>
          <a:ln/>
        </p:spPr>
        <p:txBody>
          <a:bodyPr wrap="none" anchor="ctr"/>
          <a:lstStyle/>
          <a:p>
            <a:pPr defTabSz="432465"/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078B2-3159-F14B-8132-9300A16C85A8}" type="datetime1">
              <a:rPr lang="en-US" smtClean="0"/>
              <a:pPr>
                <a:defRPr/>
              </a:pPr>
              <a:t>9/26/17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20DD2-9AC7-B240-8439-1898C20C42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B8D5F-B9F1-324C-B1A2-05496313CD19}" type="datetime1">
              <a:rPr lang="en-US" smtClean="0"/>
              <a:pPr>
                <a:defRPr/>
              </a:pPr>
              <a:t>9/26/17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3B397-9863-974C-9E75-B66FE4587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C2550-6371-4147-AE4C-F5FB6151C76E}" type="datetime1">
              <a:rPr lang="en-US" smtClean="0"/>
              <a:pPr>
                <a:defRPr/>
              </a:pPr>
              <a:t>9/26/17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7C3A0-C6A5-184E-9AB8-67C259CC11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E91A6-BA86-C24D-A9A2-59E1132BA9F7}" type="datetime1">
              <a:rPr lang="en-US" smtClean="0"/>
              <a:pPr>
                <a:defRPr/>
              </a:pPr>
              <a:t>9/26/17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18A7C-687B-BE4F-84FE-0A7FB4E2ED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EA3AB-8B06-3541-8955-4B0B738DA1E5}" type="datetime1">
              <a:rPr lang="en-US" smtClean="0"/>
              <a:pPr>
                <a:defRPr/>
              </a:pPr>
              <a:t>9/26/17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84620-9411-7A41-BDFE-46E36283A3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6EB3D-237A-2A41-AA3C-CCC0B587F125}" type="datetime1">
              <a:rPr lang="en-US" smtClean="0"/>
              <a:pPr>
                <a:defRPr/>
              </a:pPr>
              <a:t>9/26/17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2E417-E1B4-1644-AA5E-08B3C161F2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4D64D-30AD-E442-825F-585A69A95A22}" type="datetime1">
              <a:rPr lang="en-US" smtClean="0"/>
              <a:pPr>
                <a:defRPr/>
              </a:pPr>
              <a:t>9/26/17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EFE53-6511-CC46-9EB0-088D5AA225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496F4-5E88-8E4D-8ADB-73A988525CB5}" type="datetime1">
              <a:rPr lang="en-US" smtClean="0"/>
              <a:pPr>
                <a:defRPr/>
              </a:pPr>
              <a:t>9/26/17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AA0B7-898E-6849-B106-FA8F92BD0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CC378-6658-6B42-8AC0-83423DF6E9C6}" type="datetime1">
              <a:rPr lang="en-US" smtClean="0"/>
              <a:pPr>
                <a:defRPr/>
              </a:pPr>
              <a:t>9/26/17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C738C-B1BF-D74D-9E8E-E80F125B9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80D83-C431-C640-9F8F-0DEF26FCD613}" type="datetime1">
              <a:rPr lang="en-US" smtClean="0"/>
              <a:pPr>
                <a:defRPr/>
              </a:pPr>
              <a:t>9/26/17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E7D5A-5759-A749-9DF2-8883836C0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C9EBD-5AF0-F741-98C5-21C9D9AB6610}" type="datetime1">
              <a:rPr lang="en-US" smtClean="0"/>
              <a:pPr>
                <a:defRPr/>
              </a:pPr>
              <a:t>9/26/17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1797F-D4AC-5249-8143-180C49B06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AutoShape 8"/>
          <p:cNvSpPr>
            <a:spLocks noChangeArrowheads="1"/>
          </p:cNvSpPr>
          <p:nvPr userDrawn="1"/>
        </p:nvSpPr>
        <p:spPr bwMode="auto">
          <a:xfrm>
            <a:off x="387350" y="387350"/>
            <a:ext cx="8445500" cy="6159500"/>
          </a:xfrm>
          <a:prstGeom prst="roundRect">
            <a:avLst>
              <a:gd name="adj" fmla="val 1248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Courier New" pitchFamily="-107" charset="0"/>
            </a:endParaRPr>
          </a:p>
        </p:txBody>
      </p:sp>
      <p:sp useBgFill="1"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8213725" y="6218238"/>
            <a:ext cx="763588" cy="4572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dirty="0">
                <a:latin typeface="Times New Roman" pitchFamily="-107" charset="0"/>
              </a:rPr>
              <a:t>Lecture 1</a:t>
            </a:r>
          </a:p>
          <a:p>
            <a:pPr>
              <a:defRPr/>
            </a:pPr>
            <a:r>
              <a:rPr lang="en-US" sz="1200" dirty="0">
                <a:latin typeface="Times New Roman" pitchFamily="-107" charset="0"/>
              </a:rPr>
              <a:t>Page </a:t>
            </a:r>
            <a:fld id="{8DEFEB2B-9FA0-4F4D-A070-42F5B2E48911}" type="slidenum">
              <a:rPr lang="en-US" sz="1200">
                <a:latin typeface="Times New Roman" pitchFamily="-107" charset="0"/>
              </a:rPr>
              <a:pPr>
                <a:defRPr/>
              </a:pPr>
              <a:t>‹#›</a:t>
            </a:fld>
            <a:endParaRPr lang="en-US" sz="1200" dirty="0">
              <a:latin typeface="Times New Roman" pitchFamily="-107" charset="0"/>
            </a:endParaRPr>
          </a:p>
        </p:txBody>
      </p:sp>
      <p:sp useBgFill="1"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97935" y="6274232"/>
            <a:ext cx="771595" cy="46230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dirty="0">
                <a:latin typeface="Times New Roman" pitchFamily="-107" charset="0"/>
              </a:rPr>
              <a:t>CS</a:t>
            </a:r>
            <a:r>
              <a:rPr lang="en-US" sz="1200" dirty="0" smtClean="0">
                <a:latin typeface="Times New Roman" pitchFamily="-107" charset="0"/>
              </a:rPr>
              <a:t> 111</a:t>
            </a:r>
          </a:p>
          <a:p>
            <a:pPr>
              <a:defRPr/>
            </a:pPr>
            <a:r>
              <a:rPr lang="en-US" sz="1200" dirty="0" smtClean="0">
                <a:latin typeface="Times New Roman" pitchFamily="-107" charset="0"/>
              </a:rPr>
              <a:t>Fall </a:t>
            </a:r>
            <a:r>
              <a:rPr lang="en-US" sz="1200" baseline="0" dirty="0" smtClean="0">
                <a:latin typeface="Times New Roman" pitchFamily="-107" charset="0"/>
              </a:rPr>
              <a:t>2017</a:t>
            </a:r>
            <a:r>
              <a:rPr lang="en-US" sz="1200" dirty="0" smtClean="0">
                <a:latin typeface="Times New Roman" pitchFamily="-107" charset="0"/>
              </a:rPr>
              <a:t> </a:t>
            </a:r>
            <a:endParaRPr lang="en-US" sz="1200" dirty="0">
              <a:latin typeface="Times New Roman" pitchFamily="-107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pages.cs.wisc.edu/~remzi/OSTEP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reiher/thinkpad/classes/CS%20111%20Summer%2017/Slides/Short%20Clip%20_%20Some%20Uncharted%20Action.mp4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mailto:reiher@cs.ucla.edu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haitao@cs.ucla.edu" TargetMode="Externa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5146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</a:t>
            </a:r>
            <a:br>
              <a:rPr lang="en-US" dirty="0">
                <a:ea typeface="ＭＳ Ｐゴシック" charset="-128"/>
                <a:cs typeface="ＭＳ Ｐゴシック" charset="-128"/>
              </a:rPr>
            </a:br>
            <a:r>
              <a:rPr lang="en-US" dirty="0">
                <a:ea typeface="ＭＳ Ｐゴシック" charset="-128"/>
                <a:cs typeface="ＭＳ Ｐゴシック" charset="-128"/>
              </a:rPr>
              <a:t>CS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dirty="0" smtClean="0">
                <a:cs typeface="ＭＳ Ｐゴシック" charset="-128"/>
              </a:rPr>
              <a:t>111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/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cs typeface="ＭＳ Ｐゴシック" charset="-128"/>
              </a:rPr>
              <a:t>Operating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System Principles </a:t>
            </a:r>
            <a:r>
              <a:rPr lang="en-US" dirty="0">
                <a:ea typeface="ＭＳ Ｐゴシック" charset="-128"/>
                <a:cs typeface="ＭＳ Ｐゴシック" charset="-128"/>
              </a:rPr>
              <a:t/>
            </a:r>
            <a:br>
              <a:rPr lang="en-US" dirty="0">
                <a:ea typeface="ＭＳ Ｐゴシック" charset="-128"/>
                <a:cs typeface="ＭＳ Ｐゴシック" charset="-128"/>
              </a:rPr>
            </a:br>
            <a:r>
              <a:rPr lang="en-US" dirty="0">
                <a:ea typeface="ＭＳ Ｐゴシック" charset="-128"/>
                <a:cs typeface="ＭＳ Ｐゴシック" charset="-128"/>
              </a:rPr>
              <a:t>Peter Reiher</a:t>
            </a:r>
            <a:br>
              <a:rPr lang="en-US" dirty="0">
                <a:ea typeface="ＭＳ Ｐゴシック" charset="-128"/>
                <a:cs typeface="ＭＳ Ｐゴシック" charset="-128"/>
              </a:rPr>
            </a:b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ea typeface="ＭＳ Ｐゴシック" charset="-128"/>
                <a:cs typeface="ＭＳ Ｐゴシック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Course Format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 dirty="0" smtClean="0"/>
              <a:t>Two </a:t>
            </a:r>
            <a:r>
              <a:rPr lang="en-GB" sz="2800" dirty="0"/>
              <a:t>weekly</a:t>
            </a:r>
            <a:r>
              <a:rPr lang="en-GB" sz="2800" dirty="0" smtClean="0"/>
              <a:t> reading </a:t>
            </a:r>
            <a:r>
              <a:rPr lang="en-GB" sz="2800" dirty="0"/>
              <a:t>assignments</a:t>
            </a:r>
            <a:endParaRPr lang="en-GB" sz="2800" dirty="0" smtClean="0"/>
          </a:p>
          <a:p>
            <a:pPr lvl="1"/>
            <a:r>
              <a:rPr lang="en-GB" sz="2400" dirty="0" smtClean="0"/>
              <a:t>Mostly </a:t>
            </a:r>
            <a:r>
              <a:rPr lang="en-GB" sz="2400" dirty="0"/>
              <a:t>from the primary text</a:t>
            </a:r>
            <a:endParaRPr lang="en-GB" sz="2400" dirty="0" smtClean="0"/>
          </a:p>
          <a:p>
            <a:pPr lvl="1"/>
            <a:r>
              <a:rPr lang="en-GB" sz="2400" dirty="0" smtClean="0"/>
              <a:t>Some </a:t>
            </a:r>
            <a:r>
              <a:rPr lang="en-GB" sz="2400" dirty="0"/>
              <a:t>supplementary</a:t>
            </a:r>
            <a:r>
              <a:rPr lang="en-GB" sz="2400" dirty="0" smtClean="0"/>
              <a:t> materials available </a:t>
            </a:r>
            <a:r>
              <a:rPr lang="en-GB" sz="2400" dirty="0"/>
              <a:t>on web</a:t>
            </a:r>
            <a:endParaRPr lang="en-GB" sz="2400" dirty="0" smtClean="0"/>
          </a:p>
          <a:p>
            <a:r>
              <a:rPr lang="en-GB" sz="2800" dirty="0" smtClean="0"/>
              <a:t>Two </a:t>
            </a:r>
            <a:r>
              <a:rPr lang="en-GB" sz="2800" dirty="0"/>
              <a:t>weekly</a:t>
            </a:r>
            <a:r>
              <a:rPr lang="en-GB" sz="2800" dirty="0" smtClean="0"/>
              <a:t> lectures</a:t>
            </a:r>
          </a:p>
          <a:p>
            <a:r>
              <a:rPr lang="en-GB" sz="2800" dirty="0" smtClean="0"/>
              <a:t>Four </a:t>
            </a:r>
            <a:r>
              <a:rPr lang="en-GB" sz="2800" dirty="0"/>
              <a:t>(10-25 hour)</a:t>
            </a:r>
            <a:r>
              <a:rPr lang="en-GB" sz="2800" dirty="0" smtClean="0"/>
              <a:t> individual projects</a:t>
            </a:r>
          </a:p>
          <a:p>
            <a:pPr lvl="1"/>
            <a:r>
              <a:rPr lang="en-GB" sz="2400" dirty="0" smtClean="0"/>
              <a:t>Exploring </a:t>
            </a:r>
            <a:r>
              <a:rPr lang="en-GB" sz="2400" dirty="0"/>
              <a:t>and exploiting OS </a:t>
            </a:r>
            <a:r>
              <a:rPr lang="en-GB" sz="2400" dirty="0" smtClean="0"/>
              <a:t>features</a:t>
            </a:r>
            <a:endParaRPr lang="en-GB" dirty="0" smtClean="0"/>
          </a:p>
          <a:p>
            <a:pPr lvl="1"/>
            <a:r>
              <a:rPr lang="en-GB" sz="2400" dirty="0" smtClean="0"/>
              <a:t>Plus one warm-up project</a:t>
            </a:r>
          </a:p>
          <a:p>
            <a:r>
              <a:rPr lang="en-GB" sz="2800" dirty="0" smtClean="0"/>
              <a:t>A midterm and a final exam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34108"/>
            <a:ext cx="8229600" cy="1143000"/>
          </a:xfrm>
        </p:spPr>
        <p:txBody>
          <a:bodyPr/>
          <a:lstStyle/>
          <a:p>
            <a:r>
              <a:rPr lang="en-GB" dirty="0"/>
              <a:t>Course Load</a:t>
            </a:r>
          </a:p>
        </p:txBody>
      </p:sp>
      <p:sp>
        <p:nvSpPr>
          <p:cNvPr id="717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198662"/>
            <a:ext cx="8153400" cy="5334000"/>
          </a:xfrm>
        </p:spPr>
        <p:txBody>
          <a:bodyPr/>
          <a:lstStyle/>
          <a:p>
            <a:r>
              <a:rPr lang="en-GB" dirty="0"/>
              <a:t>Reputation: THE hardest </a:t>
            </a:r>
            <a:r>
              <a:rPr lang="en-GB" dirty="0" smtClean="0"/>
              <a:t>undergrad </a:t>
            </a:r>
            <a:r>
              <a:rPr lang="en-GB" dirty="0"/>
              <a:t>CS class</a:t>
            </a:r>
            <a:endParaRPr lang="en-GB" dirty="0" smtClean="0"/>
          </a:p>
          <a:p>
            <a:pPr lvl="1"/>
            <a:r>
              <a:rPr lang="en-GB" dirty="0" smtClean="0"/>
              <a:t>Fast </a:t>
            </a:r>
            <a:r>
              <a:rPr lang="en-GB" dirty="0"/>
              <a:t>pace through much non-trivial </a:t>
            </a:r>
            <a:r>
              <a:rPr lang="en-GB" dirty="0" smtClean="0"/>
              <a:t>material</a:t>
            </a:r>
          </a:p>
          <a:p>
            <a:r>
              <a:rPr lang="en-GB" dirty="0" smtClean="0"/>
              <a:t>Expectations </a:t>
            </a:r>
            <a:r>
              <a:rPr lang="en-GB" dirty="0"/>
              <a:t>you should have</a:t>
            </a:r>
            <a:endParaRPr lang="en-GB" dirty="0" smtClean="0"/>
          </a:p>
          <a:p>
            <a:pPr lvl="1"/>
            <a:r>
              <a:rPr lang="en-GB" dirty="0" smtClean="0"/>
              <a:t>lectures	</a:t>
            </a:r>
            <a:r>
              <a:rPr lang="en-GB" dirty="0"/>
              <a:t>	</a:t>
            </a:r>
            <a:r>
              <a:rPr lang="en-GB" dirty="0" smtClean="0"/>
              <a:t>	4-</a:t>
            </a:r>
            <a:r>
              <a:rPr lang="en-GB" dirty="0"/>
              <a:t>6 hours/week</a:t>
            </a:r>
            <a:endParaRPr lang="en-GB" dirty="0" smtClean="0"/>
          </a:p>
          <a:p>
            <a:pPr lvl="1"/>
            <a:r>
              <a:rPr lang="en-GB" dirty="0" smtClean="0"/>
              <a:t>reading				3-6 </a:t>
            </a:r>
            <a:r>
              <a:rPr lang="en-GB" dirty="0"/>
              <a:t>hours/week</a:t>
            </a:r>
          </a:p>
          <a:p>
            <a:pPr lvl="1"/>
            <a:r>
              <a:rPr lang="en-GB" dirty="0"/>
              <a:t>projects			3-20 hours/week</a:t>
            </a:r>
          </a:p>
          <a:p>
            <a:pPr lvl="1"/>
            <a:r>
              <a:rPr lang="en-GB" dirty="0"/>
              <a:t>exam study	</a:t>
            </a:r>
            <a:r>
              <a:rPr lang="en-GB" dirty="0" smtClean="0"/>
              <a:t>	5</a:t>
            </a:r>
            <a:r>
              <a:rPr lang="en-GB" dirty="0"/>
              <a:t>-15 hours (twice)</a:t>
            </a:r>
          </a:p>
          <a:p>
            <a:r>
              <a:rPr lang="en-GB" dirty="0"/>
              <a:t>Keeping up (week by week) is critical</a:t>
            </a:r>
            <a:endParaRPr lang="en-GB" dirty="0" smtClean="0"/>
          </a:p>
          <a:p>
            <a:pPr lvl="1"/>
            <a:r>
              <a:rPr lang="en-GB" dirty="0" smtClean="0"/>
              <a:t>Catching </a:t>
            </a:r>
            <a:r>
              <a:rPr lang="en-GB" dirty="0"/>
              <a:t>up is extremely difficult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Primary Text for Course</a:t>
            </a:r>
          </a:p>
        </p:txBody>
      </p:sp>
      <p:sp>
        <p:nvSpPr>
          <p:cNvPr id="819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9900" y="1600200"/>
            <a:ext cx="8229600" cy="4525963"/>
          </a:xfrm>
        </p:spPr>
        <p:txBody>
          <a:bodyPr/>
          <a:lstStyle/>
          <a:p>
            <a:r>
              <a:rPr lang="en-GB" sz="2800" dirty="0" err="1" smtClean="0"/>
              <a:t>Remzi</a:t>
            </a:r>
            <a:r>
              <a:rPr lang="en-GB" sz="2800" dirty="0" smtClean="0"/>
              <a:t> and Andrea </a:t>
            </a:r>
            <a:r>
              <a:rPr lang="en-GB" sz="2800" dirty="0" err="1" smtClean="0"/>
              <a:t>Arpaci-Dusseau</a:t>
            </a:r>
            <a:r>
              <a:rPr lang="en-GB" sz="2800" dirty="0" smtClean="0"/>
              <a:t>: </a:t>
            </a:r>
            <a:r>
              <a:rPr lang="en-GB" sz="2800" i="1" dirty="0" smtClean="0"/>
              <a:t>Operating Systems: Three Easy Pieces</a:t>
            </a:r>
          </a:p>
          <a:p>
            <a:pPr lvl="1"/>
            <a:r>
              <a:rPr lang="en-GB" sz="2400" dirty="0" smtClean="0"/>
              <a:t>Freely available on line at </a:t>
            </a:r>
            <a:r>
              <a:rPr lang="en-US" sz="2400" dirty="0" smtClean="0">
                <a:hlinkClick r:id="rId3"/>
              </a:rPr>
              <a:t>http://pages.cs.wisc.edu/~remzi/OSTEP/</a:t>
            </a:r>
            <a:endParaRPr lang="en-GB" sz="2400" dirty="0" smtClean="0"/>
          </a:p>
          <a:p>
            <a:r>
              <a:rPr lang="en-GB" sz="2800" dirty="0" smtClean="0"/>
              <a:t>Supplemented with web-based materials </a:t>
            </a:r>
            <a:endParaRPr lang="en-GB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Course Grading</a:t>
            </a:r>
          </a:p>
        </p:txBody>
      </p:sp>
      <p:sp>
        <p:nvSpPr>
          <p:cNvPr id="1229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343985"/>
            <a:ext cx="8229600" cy="4525963"/>
          </a:xfrm>
        </p:spPr>
        <p:txBody>
          <a:bodyPr/>
          <a:lstStyle/>
          <a:p>
            <a:r>
              <a:rPr lang="en-GB" dirty="0" smtClean="0"/>
              <a:t>Basis for grading:</a:t>
            </a:r>
          </a:p>
          <a:p>
            <a:pPr lvl="1"/>
            <a:r>
              <a:rPr lang="en-GB" sz="2400" dirty="0" smtClean="0"/>
              <a:t>Class evaluation	 1%</a:t>
            </a:r>
          </a:p>
          <a:p>
            <a:pPr lvl="1"/>
            <a:r>
              <a:rPr lang="en-GB" sz="2400" dirty="0" smtClean="0"/>
              <a:t>1 midterm exam		24%</a:t>
            </a:r>
          </a:p>
          <a:p>
            <a:pPr lvl="1"/>
            <a:r>
              <a:rPr lang="en-GB" sz="2400" dirty="0" smtClean="0"/>
              <a:t>Final </a:t>
            </a:r>
            <a:r>
              <a:rPr lang="en-GB" sz="2400" dirty="0"/>
              <a:t>exam		</a:t>
            </a:r>
            <a:r>
              <a:rPr lang="en-GB" sz="2400" dirty="0" smtClean="0"/>
              <a:t>	30%</a:t>
            </a:r>
          </a:p>
          <a:p>
            <a:pPr lvl="1"/>
            <a:r>
              <a:rPr lang="en-GB" sz="2400" dirty="0" smtClean="0"/>
              <a:t>Lab 0	</a:t>
            </a:r>
            <a:r>
              <a:rPr lang="en-GB" sz="2400" dirty="0"/>
              <a:t>		</a:t>
            </a:r>
            <a:r>
              <a:rPr lang="en-GB" sz="2400" dirty="0" smtClean="0"/>
              <a:t>	  5%</a:t>
            </a:r>
          </a:p>
          <a:p>
            <a:pPr lvl="1"/>
            <a:r>
              <a:rPr lang="en-GB" sz="2400" dirty="0" smtClean="0"/>
              <a:t>Other labs			10% each</a:t>
            </a:r>
            <a:endParaRPr lang="en-GB" dirty="0" smtClean="0"/>
          </a:p>
          <a:p>
            <a:r>
              <a:rPr lang="en-GB" dirty="0"/>
              <a:t>I do look at distribution for final grades</a:t>
            </a:r>
            <a:endParaRPr lang="en-GB" dirty="0" smtClean="0"/>
          </a:p>
          <a:p>
            <a:pPr lvl="1"/>
            <a:r>
              <a:rPr lang="en-GB" dirty="0" smtClean="0"/>
              <a:t>But don’t use a formal curve</a:t>
            </a:r>
          </a:p>
          <a:p>
            <a:r>
              <a:rPr lang="en-GB" dirty="0" smtClean="0"/>
              <a:t>All </a:t>
            </a:r>
            <a:r>
              <a:rPr lang="en-GB" dirty="0"/>
              <a:t>scores available on </a:t>
            </a:r>
            <a:r>
              <a:rPr lang="en-GB" dirty="0" err="1"/>
              <a:t>MyUCLA</a:t>
            </a:r>
            <a:endParaRPr lang="en-GB" dirty="0" smtClean="0"/>
          </a:p>
          <a:p>
            <a:pPr lvl="1"/>
            <a:r>
              <a:rPr lang="en-GB" dirty="0" smtClean="0"/>
              <a:t>Please </a:t>
            </a:r>
            <a:r>
              <a:rPr lang="en-GB" dirty="0"/>
              <a:t>check them for accuracy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Midterm Examination</a:t>
            </a:r>
            <a:endParaRPr lang="en-GB" dirty="0"/>
          </a:p>
        </p:txBody>
      </p:sp>
      <p:sp>
        <p:nvSpPr>
          <p:cNvPr id="1536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270000"/>
            <a:ext cx="8229600" cy="4525963"/>
          </a:xfrm>
        </p:spPr>
        <p:txBody>
          <a:bodyPr/>
          <a:lstStyle/>
          <a:p>
            <a:r>
              <a:rPr lang="en-GB" sz="2800" dirty="0"/>
              <a:t>When:</a:t>
            </a:r>
            <a:r>
              <a:rPr lang="en-GB" sz="2800" dirty="0" smtClean="0"/>
              <a:t> 6th week (in class section, Thursday, November 2)</a:t>
            </a:r>
          </a:p>
          <a:p>
            <a:r>
              <a:rPr lang="en-GB" sz="2800" dirty="0"/>
              <a:t>Scope:</a:t>
            </a:r>
            <a:r>
              <a:rPr lang="en-GB" sz="2800" dirty="0" smtClean="0"/>
              <a:t> All</a:t>
            </a:r>
            <a:r>
              <a:rPr lang="en-GB" sz="2800" dirty="0" smtClean="0"/>
              <a:t> material up </a:t>
            </a:r>
            <a:r>
              <a:rPr lang="en-GB" sz="2800" dirty="0" smtClean="0"/>
              <a:t>to the exam date</a:t>
            </a:r>
          </a:p>
          <a:p>
            <a:pPr lvl="1"/>
            <a:r>
              <a:rPr lang="en-GB" sz="2400" dirty="0" smtClean="0"/>
              <a:t>Approximately </a:t>
            </a:r>
            <a:r>
              <a:rPr lang="en-GB" sz="2400" dirty="0"/>
              <a:t>60% lecture, 40% </a:t>
            </a:r>
            <a:r>
              <a:rPr lang="en-GB" sz="2400" dirty="0" smtClean="0"/>
              <a:t>text</a:t>
            </a:r>
          </a:p>
          <a:p>
            <a:pPr lvl="1"/>
            <a:r>
              <a:rPr lang="en-GB" sz="2400" dirty="0" smtClean="0"/>
              <a:t>No questions on purely project materials</a:t>
            </a:r>
            <a:endParaRPr lang="en-GB" sz="2400" dirty="0" smtClean="0"/>
          </a:p>
          <a:p>
            <a:r>
              <a:rPr lang="en-GB" sz="2800" dirty="0"/>
              <a:t>Format:</a:t>
            </a:r>
            <a:endParaRPr lang="en-GB" sz="2800" dirty="0" smtClean="0"/>
          </a:p>
          <a:p>
            <a:pPr lvl="1"/>
            <a:r>
              <a:rPr lang="en-GB" sz="2400" dirty="0" smtClean="0"/>
              <a:t>Closed </a:t>
            </a:r>
            <a:r>
              <a:rPr lang="en-GB" sz="2400" dirty="0"/>
              <a:t>book</a:t>
            </a:r>
          </a:p>
          <a:p>
            <a:pPr lvl="1"/>
            <a:r>
              <a:rPr lang="en-GB" sz="2400" dirty="0"/>
              <a:t>10-15 essay </a:t>
            </a:r>
            <a:r>
              <a:rPr lang="en-GB" sz="2400" dirty="0" smtClean="0"/>
              <a:t>questions</a:t>
            </a:r>
            <a:r>
              <a:rPr lang="en-GB" sz="2400" dirty="0" smtClean="0"/>
              <a:t> </a:t>
            </a:r>
            <a:r>
              <a:rPr lang="en-GB" sz="2400" dirty="0" smtClean="0"/>
              <a:t>with </a:t>
            </a:r>
            <a:r>
              <a:rPr lang="en-GB" sz="2400" dirty="0"/>
              <a:t>short answers</a:t>
            </a:r>
          </a:p>
          <a:p>
            <a:r>
              <a:rPr lang="en-GB" sz="2800" dirty="0"/>
              <a:t>Goals:</a:t>
            </a:r>
            <a:endParaRPr lang="en-GB" sz="2800" dirty="0" smtClean="0"/>
          </a:p>
          <a:p>
            <a:pPr lvl="1"/>
            <a:r>
              <a:rPr lang="en-GB" sz="2400" dirty="0" smtClean="0"/>
              <a:t>Test </a:t>
            </a:r>
            <a:r>
              <a:rPr lang="en-GB" sz="2400" dirty="0"/>
              <a:t>understanding of key concepts</a:t>
            </a:r>
            <a:endParaRPr lang="en-GB" sz="2400" dirty="0" smtClean="0"/>
          </a:p>
          <a:p>
            <a:pPr lvl="1"/>
            <a:r>
              <a:rPr lang="en-GB" sz="2400" dirty="0" smtClean="0"/>
              <a:t>Test </a:t>
            </a:r>
            <a:r>
              <a:rPr lang="en-GB" sz="2400" dirty="0"/>
              <a:t>ability to apply principles to practical problems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Final Exam</a:t>
            </a:r>
          </a:p>
        </p:txBody>
      </p:sp>
      <p:sp>
        <p:nvSpPr>
          <p:cNvPr id="1639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 dirty="0"/>
              <a:t>When</a:t>
            </a:r>
            <a:r>
              <a:rPr lang="en-GB" sz="2800" dirty="0" smtClean="0"/>
              <a:t>: Wednesday, December 13, 3-6 PM</a:t>
            </a:r>
          </a:p>
          <a:p>
            <a:r>
              <a:rPr lang="en-GB" sz="2800" dirty="0"/>
              <a:t>Scope:</a:t>
            </a:r>
            <a:r>
              <a:rPr lang="en-GB" sz="2800" dirty="0" smtClean="0"/>
              <a:t> Entire </a:t>
            </a:r>
            <a:r>
              <a:rPr lang="en-GB" sz="2800" dirty="0"/>
              <a:t>course</a:t>
            </a:r>
          </a:p>
          <a:p>
            <a:r>
              <a:rPr lang="en-GB" sz="2800" dirty="0"/>
              <a:t>Format:</a:t>
            </a:r>
            <a:endParaRPr lang="en-GB" sz="2800" dirty="0" smtClean="0"/>
          </a:p>
          <a:p>
            <a:pPr lvl="1"/>
            <a:r>
              <a:rPr lang="en-GB" sz="2400" dirty="0"/>
              <a:t>4</a:t>
            </a:r>
            <a:r>
              <a:rPr lang="en-GB" sz="2400" dirty="0" smtClean="0"/>
              <a:t>-</a:t>
            </a:r>
            <a:r>
              <a:rPr lang="en-GB" sz="2400" dirty="0"/>
              <a:t>6</a:t>
            </a:r>
            <a:r>
              <a:rPr lang="en-GB" sz="2400" dirty="0" smtClean="0"/>
              <a:t> </a:t>
            </a:r>
            <a:r>
              <a:rPr lang="en-GB" sz="2400" dirty="0"/>
              <a:t>hard multi-part essay questions</a:t>
            </a:r>
            <a:endParaRPr lang="en-GB" sz="2400" dirty="0" smtClean="0"/>
          </a:p>
          <a:p>
            <a:pPr lvl="1"/>
            <a:r>
              <a:rPr lang="en-GB" sz="2400" dirty="0" smtClean="0"/>
              <a:t>You </a:t>
            </a:r>
            <a:r>
              <a:rPr lang="en-GB" sz="2400" dirty="0"/>
              <a:t>get to pick a subset of them to answer</a:t>
            </a:r>
          </a:p>
          <a:p>
            <a:r>
              <a:rPr lang="en-GB" sz="2800" dirty="0"/>
              <a:t>Goals:</a:t>
            </a:r>
            <a:endParaRPr lang="en-GB" sz="2800" dirty="0" smtClean="0"/>
          </a:p>
          <a:p>
            <a:pPr lvl="1"/>
            <a:r>
              <a:rPr lang="en-GB" sz="2400" dirty="0" smtClean="0"/>
              <a:t>Test </a:t>
            </a:r>
            <a:r>
              <a:rPr lang="en-GB" sz="2400" dirty="0"/>
              <a:t>mastery of key concepts</a:t>
            </a:r>
            <a:endParaRPr lang="en-GB" sz="2400" dirty="0" smtClean="0"/>
          </a:p>
          <a:p>
            <a:pPr lvl="1"/>
            <a:r>
              <a:rPr lang="en-GB" sz="2400" dirty="0" smtClean="0"/>
              <a:t>Test </a:t>
            </a:r>
            <a:r>
              <a:rPr lang="en-GB" sz="2400" dirty="0"/>
              <a:t>ability to apply key concepts to real problems</a:t>
            </a:r>
            <a:endParaRPr lang="en-GB" sz="2400" dirty="0" smtClean="0"/>
          </a:p>
          <a:p>
            <a:pPr lvl="1"/>
            <a:r>
              <a:rPr lang="en-GB" sz="2400" dirty="0" smtClean="0"/>
              <a:t>Use </a:t>
            </a:r>
            <a:r>
              <a:rPr lang="en-GB" sz="2400" dirty="0"/>
              <a:t>key concepts to gain insight into new problems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Lab Projects</a:t>
            </a:r>
          </a:p>
        </p:txBody>
      </p:sp>
      <p:sp>
        <p:nvSpPr>
          <p:cNvPr id="1741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14391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/>
              <a:t>Format:</a:t>
            </a:r>
            <a:endParaRPr lang="en-GB" dirty="0" smtClean="0"/>
          </a:p>
          <a:p>
            <a:pPr lvl="1">
              <a:lnSpc>
                <a:spcPct val="90000"/>
              </a:lnSpc>
            </a:pPr>
            <a:r>
              <a:rPr lang="en-GB" dirty="0" smtClean="0"/>
              <a:t>1 warm-up project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4 regular projects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Done individually (except project 3)</a:t>
            </a:r>
          </a:p>
          <a:p>
            <a:pPr>
              <a:lnSpc>
                <a:spcPct val="90000"/>
              </a:lnSpc>
            </a:pPr>
            <a:r>
              <a:rPr lang="en-GB" dirty="0"/>
              <a:t>Goals:</a:t>
            </a:r>
            <a:endParaRPr lang="en-GB" dirty="0" smtClean="0"/>
          </a:p>
          <a:p>
            <a:pPr lvl="1">
              <a:lnSpc>
                <a:spcPct val="90000"/>
              </a:lnSpc>
            </a:pPr>
            <a:r>
              <a:rPr lang="en-GB" dirty="0" smtClean="0"/>
              <a:t>Develop </a:t>
            </a:r>
            <a:r>
              <a:rPr lang="en-GB" dirty="0"/>
              <a:t>ability to exploit OS features</a:t>
            </a:r>
            <a:endParaRPr lang="en-GB" dirty="0" smtClean="0"/>
          </a:p>
          <a:p>
            <a:pPr lvl="1">
              <a:lnSpc>
                <a:spcPct val="90000"/>
              </a:lnSpc>
            </a:pPr>
            <a:r>
              <a:rPr lang="en-GB" dirty="0" smtClean="0"/>
              <a:t>Develop </a:t>
            </a:r>
            <a:r>
              <a:rPr lang="en-GB" dirty="0"/>
              <a:t>programming/problem solving ability</a:t>
            </a:r>
            <a:endParaRPr lang="en-GB" dirty="0" smtClean="0"/>
          </a:p>
          <a:p>
            <a:pPr lvl="1">
              <a:lnSpc>
                <a:spcPct val="90000"/>
              </a:lnSpc>
            </a:pPr>
            <a:r>
              <a:rPr lang="en-GB" dirty="0" smtClean="0"/>
              <a:t>Practice software </a:t>
            </a:r>
            <a:r>
              <a:rPr lang="en-GB" dirty="0"/>
              <a:t>project skills</a:t>
            </a:r>
            <a:endParaRPr lang="en-GB" dirty="0" smtClean="0"/>
          </a:p>
          <a:p>
            <a:pPr>
              <a:lnSpc>
                <a:spcPct val="90000"/>
              </a:lnSpc>
            </a:pPr>
            <a:r>
              <a:rPr lang="en-GB" dirty="0" smtClean="0"/>
              <a:t>Lab </a:t>
            </a:r>
            <a:r>
              <a:rPr lang="en-GB" dirty="0"/>
              <a:t>and lecture are fairly distinct</a:t>
            </a:r>
            <a:endParaRPr lang="en-GB" dirty="0" smtClean="0"/>
          </a:p>
          <a:p>
            <a:pPr lvl="1">
              <a:lnSpc>
                <a:spcPct val="90000"/>
              </a:lnSpc>
            </a:pPr>
            <a:r>
              <a:rPr lang="en-GB" dirty="0" smtClean="0"/>
              <a:t>Ask instructor about tests and lectures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Ask TAs about labs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Late Assignments &amp; Make-ups</a:t>
            </a:r>
          </a:p>
        </p:txBody>
      </p:sp>
      <p:sp>
        <p:nvSpPr>
          <p:cNvPr id="1946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244600"/>
            <a:ext cx="8229600" cy="4525963"/>
          </a:xfrm>
        </p:spPr>
        <p:txBody>
          <a:bodyPr/>
          <a:lstStyle/>
          <a:p>
            <a:r>
              <a:rPr lang="en-GB" dirty="0" smtClean="0"/>
              <a:t>Labs</a:t>
            </a:r>
          </a:p>
          <a:p>
            <a:pPr lvl="1"/>
            <a:r>
              <a:rPr lang="en-GB" sz="2400" dirty="0" smtClean="0"/>
              <a:t>Due dates set by </a:t>
            </a:r>
            <a:r>
              <a:rPr lang="en-GB" sz="2400" dirty="0" smtClean="0"/>
              <a:t>TAs</a:t>
            </a:r>
          </a:p>
          <a:p>
            <a:pPr lvl="1"/>
            <a:r>
              <a:rPr lang="en-GB" sz="2400" dirty="0" smtClean="0"/>
              <a:t>TAs </a:t>
            </a:r>
            <a:r>
              <a:rPr lang="en-GB" sz="2400" dirty="0" smtClean="0"/>
              <a:t>also sets policy on late assignments</a:t>
            </a:r>
          </a:p>
          <a:p>
            <a:pPr lvl="1"/>
            <a:r>
              <a:rPr lang="en-GB" sz="2400" dirty="0" smtClean="0"/>
              <a:t>The </a:t>
            </a:r>
            <a:r>
              <a:rPr lang="en-GB" sz="2400" dirty="0" smtClean="0"/>
              <a:t>TAs </a:t>
            </a:r>
            <a:r>
              <a:rPr lang="en-GB" sz="2400" dirty="0" smtClean="0"/>
              <a:t>will handle all issues related to labs</a:t>
            </a:r>
          </a:p>
          <a:p>
            <a:pPr lvl="2"/>
            <a:r>
              <a:rPr lang="en-GB" sz="2000" dirty="0" smtClean="0"/>
              <a:t>Ask</a:t>
            </a:r>
            <a:r>
              <a:rPr lang="en-GB" sz="2000" dirty="0" smtClean="0"/>
              <a:t> them, </a:t>
            </a:r>
            <a:r>
              <a:rPr lang="en-GB" sz="2000" dirty="0" smtClean="0"/>
              <a:t>not me</a:t>
            </a:r>
          </a:p>
          <a:p>
            <a:pPr lvl="2"/>
            <a:r>
              <a:rPr lang="en-GB" sz="2000" dirty="0" smtClean="0"/>
              <a:t>Don’t expect me to overrule</a:t>
            </a:r>
            <a:r>
              <a:rPr lang="en-GB" sz="2000" dirty="0" smtClean="0"/>
              <a:t> their decisions</a:t>
            </a:r>
            <a:endParaRPr lang="en-GB" sz="2000" dirty="0" smtClean="0"/>
          </a:p>
          <a:p>
            <a:r>
              <a:rPr lang="en-GB" sz="2800" dirty="0" smtClean="0"/>
              <a:t>Exams</a:t>
            </a:r>
          </a:p>
          <a:p>
            <a:pPr lvl="1"/>
            <a:r>
              <a:rPr lang="en-GB" sz="2400" dirty="0" smtClean="0"/>
              <a:t>Alternate times or make-ups only possible with prior consent of the instructor</a:t>
            </a:r>
          </a:p>
          <a:p>
            <a:pPr lvl="1"/>
            <a:r>
              <a:rPr lang="en-GB" sz="2400" dirty="0" smtClean="0"/>
              <a:t>If you miss a test, too bad</a:t>
            </a:r>
            <a:endParaRPr lang="en-GB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Academic Honesty</a:t>
            </a:r>
          </a:p>
        </p:txBody>
      </p:sp>
      <p:sp>
        <p:nvSpPr>
          <p:cNvPr id="2048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26245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800" dirty="0" smtClean="0"/>
              <a:t>It </a:t>
            </a:r>
            <a:r>
              <a:rPr lang="en-GB" sz="2800" dirty="0"/>
              <a:t>is OK to study with friends </a:t>
            </a:r>
            <a:endParaRPr lang="en-GB" sz="2800" dirty="0" smtClean="0"/>
          </a:p>
          <a:p>
            <a:pPr lvl="1">
              <a:lnSpc>
                <a:spcPct val="90000"/>
              </a:lnSpc>
            </a:pPr>
            <a:r>
              <a:rPr lang="en-GB" sz="2400" dirty="0" smtClean="0"/>
              <a:t>Discussing </a:t>
            </a:r>
            <a:r>
              <a:rPr lang="en-GB" sz="2400" dirty="0"/>
              <a:t>problems helps you to understand them</a:t>
            </a:r>
            <a:endParaRPr lang="en-GB" sz="2400" dirty="0" smtClean="0"/>
          </a:p>
          <a:p>
            <a:pPr>
              <a:lnSpc>
                <a:spcPct val="90000"/>
              </a:lnSpc>
            </a:pPr>
            <a:r>
              <a:rPr lang="en-GB" sz="2800" dirty="0" smtClean="0"/>
              <a:t>It </a:t>
            </a:r>
            <a:r>
              <a:rPr lang="en-GB" sz="2800" dirty="0"/>
              <a:t>is OK to do independent research on a subject</a:t>
            </a:r>
            <a:endParaRPr lang="en-GB" sz="2800" dirty="0" smtClean="0"/>
          </a:p>
          <a:p>
            <a:pPr lvl="1">
              <a:lnSpc>
                <a:spcPct val="90000"/>
              </a:lnSpc>
            </a:pPr>
            <a:r>
              <a:rPr lang="en-GB" sz="2400" dirty="0" smtClean="0"/>
              <a:t>There </a:t>
            </a:r>
            <a:r>
              <a:rPr lang="en-GB" sz="2400" dirty="0"/>
              <a:t>are many excellent treatments out there</a:t>
            </a:r>
            <a:endParaRPr lang="en-GB" sz="2400" dirty="0" smtClean="0"/>
          </a:p>
          <a:p>
            <a:pPr>
              <a:lnSpc>
                <a:spcPct val="90000"/>
              </a:lnSpc>
            </a:pPr>
            <a:r>
              <a:rPr lang="en-GB" sz="2800" dirty="0" smtClean="0"/>
              <a:t>But </a:t>
            </a:r>
            <a:r>
              <a:rPr lang="en-GB" sz="2800" dirty="0"/>
              <a:t>all work you submit must be your own</a:t>
            </a:r>
            <a:endParaRPr lang="en-GB" sz="2800" dirty="0" smtClean="0"/>
          </a:p>
          <a:p>
            <a:pPr lvl="1">
              <a:lnSpc>
                <a:spcPct val="90000"/>
              </a:lnSpc>
            </a:pPr>
            <a:r>
              <a:rPr lang="en-GB" sz="2400" dirty="0" smtClean="0"/>
              <a:t>Do </a:t>
            </a:r>
            <a:r>
              <a:rPr lang="en-GB" sz="2400" dirty="0"/>
              <a:t>not </a:t>
            </a:r>
            <a:r>
              <a:rPr lang="en-GB" sz="2400" u="sng" dirty="0"/>
              <a:t>write</a:t>
            </a:r>
            <a:r>
              <a:rPr lang="en-GB" sz="2400" dirty="0"/>
              <a:t> your</a:t>
            </a:r>
            <a:r>
              <a:rPr lang="en-GB" sz="2400" dirty="0" smtClean="0"/>
              <a:t> lab answers with </a:t>
            </a:r>
            <a:r>
              <a:rPr lang="en-GB" sz="2400" dirty="0"/>
              <a:t>a friend</a:t>
            </a:r>
            <a:endParaRPr lang="en-GB" sz="2400" dirty="0" smtClean="0"/>
          </a:p>
          <a:p>
            <a:pPr lvl="1">
              <a:lnSpc>
                <a:spcPct val="90000"/>
              </a:lnSpc>
            </a:pPr>
            <a:r>
              <a:rPr lang="en-GB" sz="2400" dirty="0" smtClean="0"/>
              <a:t>Do </a:t>
            </a:r>
            <a:r>
              <a:rPr lang="en-GB" sz="2400" dirty="0"/>
              <a:t>not </a:t>
            </a:r>
            <a:r>
              <a:rPr lang="en-GB" sz="2400" u="sng" dirty="0"/>
              <a:t>copy</a:t>
            </a:r>
            <a:r>
              <a:rPr lang="en-GB" sz="2400" dirty="0"/>
              <a:t> another student's work</a:t>
            </a:r>
            <a:endParaRPr lang="en-GB" sz="2400" dirty="0" smtClean="0"/>
          </a:p>
          <a:p>
            <a:pPr lvl="1">
              <a:lnSpc>
                <a:spcPct val="90000"/>
              </a:lnSpc>
            </a:pPr>
            <a:r>
              <a:rPr lang="en-GB" sz="2400" dirty="0" smtClean="0"/>
              <a:t>Do </a:t>
            </a:r>
            <a:r>
              <a:rPr lang="en-GB" sz="2400" dirty="0"/>
              <a:t>not turn in solutions </a:t>
            </a:r>
            <a:r>
              <a:rPr lang="en-GB" sz="2400" u="sng" dirty="0"/>
              <a:t>from off the web</a:t>
            </a:r>
            <a:endParaRPr lang="en-GB" sz="2400" u="sng" dirty="0" smtClean="0"/>
          </a:p>
          <a:p>
            <a:pPr lvl="1">
              <a:lnSpc>
                <a:spcPct val="90000"/>
              </a:lnSpc>
            </a:pPr>
            <a:r>
              <a:rPr lang="en-GB" sz="2400" dirty="0" smtClean="0"/>
              <a:t>If </a:t>
            </a:r>
            <a:r>
              <a:rPr lang="en-GB" sz="2400" dirty="0"/>
              <a:t>you do research on a problem, </a:t>
            </a:r>
            <a:r>
              <a:rPr lang="en-GB" sz="2400" u="sng" dirty="0"/>
              <a:t>cite your sources</a:t>
            </a:r>
            <a:endParaRPr lang="en-GB" sz="2400" dirty="0"/>
          </a:p>
          <a:p>
            <a:pPr>
              <a:lnSpc>
                <a:spcPct val="90000"/>
              </a:lnSpc>
            </a:pPr>
            <a:r>
              <a:rPr lang="en-GB" sz="2800" dirty="0"/>
              <a:t>I decide when two assignments are too similar</a:t>
            </a:r>
            <a:endParaRPr lang="en-GB" sz="2800" dirty="0" smtClean="0"/>
          </a:p>
          <a:p>
            <a:pPr lvl="1">
              <a:lnSpc>
                <a:spcPct val="90000"/>
              </a:lnSpc>
            </a:pPr>
            <a:r>
              <a:rPr lang="en-GB" sz="2400" dirty="0" smtClean="0"/>
              <a:t>And </a:t>
            </a:r>
            <a:r>
              <a:rPr lang="en-GB" sz="2400" dirty="0"/>
              <a:t>I forward them immediately to the Dean</a:t>
            </a:r>
            <a:endParaRPr lang="en-GB" sz="2400" dirty="0" smtClean="0"/>
          </a:p>
          <a:p>
            <a:pPr>
              <a:lnSpc>
                <a:spcPct val="90000"/>
              </a:lnSpc>
            </a:pPr>
            <a:r>
              <a:rPr lang="en-GB" sz="2800" dirty="0" smtClean="0"/>
              <a:t>If </a:t>
            </a:r>
            <a:r>
              <a:rPr lang="en-GB" sz="2800" dirty="0"/>
              <a:t>you need help, ask the instructor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Academic Honesty – Projects</a:t>
            </a:r>
          </a:p>
        </p:txBody>
      </p:sp>
      <p:sp>
        <p:nvSpPr>
          <p:cNvPr id="2151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328082"/>
            <a:ext cx="8229600" cy="4525963"/>
          </a:xfrm>
        </p:spPr>
        <p:txBody>
          <a:bodyPr/>
          <a:lstStyle/>
          <a:p>
            <a:r>
              <a:rPr lang="en-GB" sz="2800" dirty="0" smtClean="0"/>
              <a:t>Do </a:t>
            </a:r>
            <a:r>
              <a:rPr lang="en-GB" sz="2800" dirty="0"/>
              <a:t>your own projects</a:t>
            </a:r>
            <a:endParaRPr lang="en-GB" sz="2800" dirty="0" smtClean="0"/>
          </a:p>
          <a:p>
            <a:pPr lvl="1"/>
            <a:r>
              <a:rPr lang="en-GB" sz="2400" dirty="0" smtClean="0"/>
              <a:t>If </a:t>
            </a:r>
            <a:r>
              <a:rPr lang="en-GB" sz="2400" dirty="0"/>
              <a:t>you need additional help, ask the TA</a:t>
            </a:r>
            <a:endParaRPr lang="en-GB" sz="2400" dirty="0" smtClean="0"/>
          </a:p>
          <a:p>
            <a:r>
              <a:rPr lang="en-GB" sz="2800" dirty="0" smtClean="0"/>
              <a:t>You </a:t>
            </a:r>
            <a:r>
              <a:rPr lang="en-GB" sz="2800" dirty="0"/>
              <a:t>must design and write </a:t>
            </a:r>
            <a:r>
              <a:rPr lang="en-GB" sz="2800" u="sng" dirty="0"/>
              <a:t>all</a:t>
            </a:r>
            <a:r>
              <a:rPr lang="en-GB" sz="2800" dirty="0"/>
              <a:t> your own </a:t>
            </a:r>
            <a:r>
              <a:rPr lang="en-GB" sz="2800" dirty="0" smtClean="0"/>
              <a:t>code</a:t>
            </a:r>
            <a:endParaRPr lang="en-GB" sz="2400" dirty="0" smtClean="0"/>
          </a:p>
          <a:p>
            <a:pPr lvl="1"/>
            <a:r>
              <a:rPr lang="en-GB" sz="2400" dirty="0" smtClean="0"/>
              <a:t>Do </a:t>
            </a:r>
            <a:r>
              <a:rPr lang="en-GB" sz="2400" dirty="0"/>
              <a:t>not ask others how they solved the problem</a:t>
            </a:r>
            <a:endParaRPr lang="en-GB" sz="2400" dirty="0" smtClean="0"/>
          </a:p>
          <a:p>
            <a:pPr lvl="1"/>
            <a:r>
              <a:rPr lang="en-GB" sz="2400" dirty="0" smtClean="0"/>
              <a:t>Do </a:t>
            </a:r>
            <a:r>
              <a:rPr lang="en-GB" sz="2400" dirty="0"/>
              <a:t>not copy solutions from the web, files or listings</a:t>
            </a:r>
            <a:endParaRPr lang="en-GB" sz="2400" dirty="0" smtClean="0"/>
          </a:p>
          <a:p>
            <a:pPr lvl="1"/>
            <a:r>
              <a:rPr lang="en-GB" sz="2400" dirty="0" smtClean="0"/>
              <a:t>Cite </a:t>
            </a:r>
            <a:r>
              <a:rPr lang="en-GB" sz="2400" dirty="0"/>
              <a:t>any research sources you </a:t>
            </a:r>
            <a:r>
              <a:rPr lang="en-GB" sz="2400" dirty="0" smtClean="0"/>
              <a:t>use</a:t>
            </a:r>
          </a:p>
          <a:p>
            <a:pPr lvl="1"/>
            <a:r>
              <a:rPr lang="en-GB" sz="2400" dirty="0" smtClean="0"/>
              <a:t>Exception:  one project allows two person teams</a:t>
            </a:r>
          </a:p>
          <a:p>
            <a:r>
              <a:rPr lang="en-GB" sz="2800" dirty="0" smtClean="0"/>
              <a:t>Protect </a:t>
            </a:r>
            <a:r>
              <a:rPr lang="en-GB" sz="2800" dirty="0"/>
              <a:t>yourself</a:t>
            </a:r>
            <a:endParaRPr lang="en-GB" sz="2800" dirty="0" smtClean="0"/>
          </a:p>
          <a:p>
            <a:pPr lvl="1"/>
            <a:r>
              <a:rPr lang="en-GB" sz="2400" dirty="0" smtClean="0"/>
              <a:t>Do </a:t>
            </a:r>
            <a:r>
              <a:rPr lang="en-GB" sz="2400" dirty="0"/>
              <a:t>not show other people your solutions</a:t>
            </a:r>
            <a:endParaRPr lang="en-GB" sz="2400" dirty="0" smtClean="0"/>
          </a:p>
          <a:p>
            <a:pPr lvl="1"/>
            <a:r>
              <a:rPr lang="en-GB" sz="2400" dirty="0" smtClean="0"/>
              <a:t>Be </a:t>
            </a:r>
            <a:r>
              <a:rPr lang="en-GB" sz="2400" dirty="0"/>
              <a:t>careful with old listings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Administrative materials</a:t>
            </a:r>
          </a:p>
          <a:p>
            <a:r>
              <a:rPr lang="en-US" dirty="0" smtClean="0"/>
              <a:t>Introduction to the course</a:t>
            </a:r>
          </a:p>
          <a:p>
            <a:pPr lvl="1"/>
            <a:r>
              <a:rPr lang="en-US" dirty="0" smtClean="0"/>
              <a:t>Why study operating systems?</a:t>
            </a:r>
          </a:p>
          <a:p>
            <a:pPr lvl="1"/>
            <a:r>
              <a:rPr lang="en-US" dirty="0" smtClean="0"/>
              <a:t>Basics of operating systems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Honesty and the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2990"/>
            <a:ext cx="8229600" cy="4525963"/>
          </a:xfrm>
        </p:spPr>
        <p:txBody>
          <a:bodyPr/>
          <a:lstStyle/>
          <a:p>
            <a:r>
              <a:rPr lang="en-US" sz="2800" dirty="0" smtClean="0"/>
              <a:t>You might be able to find existing answers to some of the assignments on line</a:t>
            </a:r>
          </a:p>
          <a:p>
            <a:r>
              <a:rPr lang="en-US" sz="2800" dirty="0" smtClean="0"/>
              <a:t>Remember, if you can find it, so can we</a:t>
            </a:r>
          </a:p>
          <a:p>
            <a:pPr lvl="1"/>
            <a:r>
              <a:rPr lang="en-US" sz="2400" dirty="0" smtClean="0"/>
              <a:t>And we have, before</a:t>
            </a:r>
          </a:p>
          <a:p>
            <a:r>
              <a:rPr lang="en-US" sz="2800" dirty="0" smtClean="0"/>
              <a:t>It IS NOT OK to copy the answers from other people’s old assignments</a:t>
            </a:r>
          </a:p>
          <a:p>
            <a:pPr lvl="1"/>
            <a:r>
              <a:rPr lang="en-US" sz="2400" dirty="0" smtClean="0"/>
              <a:t>People who tried that have been caught and referred to the Office of the Dean of Students</a:t>
            </a:r>
          </a:p>
          <a:p>
            <a:r>
              <a:rPr lang="en-US" sz="2800" dirty="0" smtClean="0"/>
              <a:t>ANYTHING you get off the Internet must be treated as reference material</a:t>
            </a:r>
          </a:p>
          <a:p>
            <a:pPr lvl="1"/>
            <a:r>
              <a:rPr lang="en-US" sz="2400" dirty="0" smtClean="0"/>
              <a:t>If you use it, quote it and reference it	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the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Purpose of course and relationships to other courses</a:t>
            </a:r>
          </a:p>
          <a:p>
            <a:r>
              <a:rPr lang="en-GB" dirty="0" smtClean="0"/>
              <a:t>Why study operating systems?</a:t>
            </a:r>
          </a:p>
          <a:p>
            <a:r>
              <a:rPr lang="en-GB" dirty="0" smtClean="0"/>
              <a:t>What is an operating system?</a:t>
            </a:r>
          </a:p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499808" y="540399"/>
            <a:ext cx="6215336" cy="850219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Will CS 111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4040"/>
            <a:ext cx="8229600" cy="4525963"/>
          </a:xfrm>
        </p:spPr>
        <p:txBody>
          <a:bodyPr/>
          <a:lstStyle/>
          <a:p>
            <a:r>
              <a:rPr lang="en-GB" sz="2800" dirty="0" smtClean="0"/>
              <a:t>Build on concepts from other courses</a:t>
            </a:r>
          </a:p>
          <a:p>
            <a:pPr lvl="1"/>
            <a:r>
              <a:rPr lang="en-GB" sz="2400" dirty="0" smtClean="0"/>
              <a:t>Data structures, programming languages, assembly language programming, computer architectures, ...</a:t>
            </a:r>
            <a:endParaRPr lang="en-GB" sz="2000" dirty="0" smtClean="0"/>
          </a:p>
          <a:p>
            <a:r>
              <a:rPr lang="en-GB" sz="2800" dirty="0" smtClean="0"/>
              <a:t>Prepare you for advanced courses</a:t>
            </a:r>
          </a:p>
          <a:p>
            <a:pPr lvl="1"/>
            <a:r>
              <a:rPr lang="en-GB" sz="2400" dirty="0" smtClean="0"/>
              <a:t>Data bases, data mining, and distributed computing</a:t>
            </a:r>
          </a:p>
          <a:p>
            <a:pPr lvl="1"/>
            <a:r>
              <a:rPr lang="en-GB" sz="2400" dirty="0" smtClean="0"/>
              <a:t>Security, fault-tolerance, high availability</a:t>
            </a:r>
          </a:p>
          <a:p>
            <a:pPr lvl="1"/>
            <a:r>
              <a:rPr lang="en-GB" sz="2400" dirty="0" smtClean="0"/>
              <a:t>Network protocols, computer system</a:t>
            </a:r>
            <a:r>
              <a:rPr lang="en-GB" sz="2400" dirty="0" smtClean="0"/>
              <a:t> modelling</a:t>
            </a:r>
          </a:p>
          <a:p>
            <a:r>
              <a:rPr lang="en-GB" sz="2800" dirty="0" smtClean="0"/>
              <a:t>Provide you with foundation concepts</a:t>
            </a:r>
          </a:p>
          <a:p>
            <a:pPr lvl="1"/>
            <a:r>
              <a:rPr lang="en-GB" sz="2400" dirty="0" smtClean="0"/>
              <a:t>Processes, threads, virtual address space, files</a:t>
            </a:r>
          </a:p>
          <a:p>
            <a:pPr lvl="1"/>
            <a:r>
              <a:rPr lang="en-GB" sz="2400" dirty="0" smtClean="0"/>
              <a:t>Capabilities, synchronization, leases, deadlock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Study Operating Systems?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 we have them, in the first place?</a:t>
            </a:r>
          </a:p>
          <a:p>
            <a:r>
              <a:rPr lang="en-US" dirty="0" smtClean="0"/>
              <a:t>Why are they important?</a:t>
            </a:r>
          </a:p>
          <a:p>
            <a:r>
              <a:rPr lang="en-US" dirty="0" smtClean="0"/>
              <a:t>What do they do for us?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877508" y="527305"/>
            <a:ext cx="7504492" cy="850219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From the Bottom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 descr="mage result for intel chip clipart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6212" y="2583180"/>
            <a:ext cx="1465775" cy="125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3580" y="1840513"/>
            <a:ext cx="1902460" cy="44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oup 17"/>
          <p:cNvGrpSpPr/>
          <p:nvPr/>
        </p:nvGrpSpPr>
        <p:grpSpPr>
          <a:xfrm>
            <a:off x="1027527" y="4241800"/>
            <a:ext cx="1191260" cy="787400"/>
            <a:chOff x="1230727" y="4686300"/>
            <a:chExt cx="2382520" cy="1116012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230727" y="5243512"/>
              <a:ext cx="2382520" cy="1588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 flipV="1">
              <a:off x="1359694" y="4964906"/>
              <a:ext cx="557212" cy="1588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 flipH="1" flipV="1">
              <a:off x="1893888" y="5521324"/>
              <a:ext cx="557212" cy="1588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 flipH="1" flipV="1">
              <a:off x="2428082" y="4964112"/>
              <a:ext cx="557212" cy="1588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 flipV="1">
              <a:off x="2963864" y="5522912"/>
              <a:ext cx="557212" cy="1588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1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2859" y="5312432"/>
            <a:ext cx="1029335" cy="813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06040" y="5940743"/>
            <a:ext cx="540950" cy="370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4855" y="5028080"/>
            <a:ext cx="572135" cy="5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2844801" y="1417638"/>
            <a:ext cx="11810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/>
                <a:cs typeface="Times New Roman"/>
              </a:rPr>
              <a:t>Here’s what you’ve got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99001" y="1430338"/>
            <a:ext cx="11810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/>
                <a:cs typeface="Times New Roman"/>
              </a:rPr>
              <a:t>Here’s what you want</a:t>
            </a:r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26766" y="1382043"/>
            <a:ext cx="1554666" cy="916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98446" y="2598678"/>
            <a:ext cx="1417506" cy="80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65326" y="3671319"/>
            <a:ext cx="1439545" cy="114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45161" y="5028080"/>
            <a:ext cx="1320165" cy="992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8938"/>
            <a:ext cx="8229600" cy="1143000"/>
          </a:xfrm>
        </p:spPr>
        <p:txBody>
          <a:bodyPr/>
          <a:lstStyle/>
          <a:p>
            <a:r>
              <a:rPr lang="en-US" dirty="0" smtClean="0"/>
              <a:t>What Can You Do With What You’ve Got?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 descr="mage result for intel chip clipart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6212" y="2583180"/>
            <a:ext cx="1465775" cy="125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09900" y="2755900"/>
            <a:ext cx="710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MOV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09900" y="3073400"/>
            <a:ext cx="684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09900" y="3390900"/>
            <a:ext cx="642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JMP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09900" y="3708400"/>
            <a:ext cx="1142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SQRTPD</a:t>
            </a:r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3580" y="1840513"/>
            <a:ext cx="1902460" cy="44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187700" y="1778000"/>
            <a:ext cx="4278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Read or write some binary words</a:t>
            </a:r>
            <a:endParaRPr lang="en-US" sz="2400" dirty="0">
              <a:latin typeface="Times New Roman"/>
              <a:cs typeface="Times New Roman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027527" y="4241800"/>
            <a:ext cx="1191260" cy="787400"/>
            <a:chOff x="1230727" y="4686300"/>
            <a:chExt cx="2382520" cy="1116012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1230727" y="5243512"/>
              <a:ext cx="2382520" cy="1588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 flipV="1">
              <a:off x="1359694" y="4964906"/>
              <a:ext cx="557212" cy="1588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 flipH="1" flipV="1">
              <a:off x="1893888" y="5521324"/>
              <a:ext cx="557212" cy="1588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 flipH="1" flipV="1">
              <a:off x="2428082" y="4964112"/>
              <a:ext cx="557212" cy="1588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 flipV="1">
              <a:off x="2963864" y="5522912"/>
              <a:ext cx="557212" cy="1588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3162300" y="4267200"/>
            <a:ext cx="825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187700" y="4597400"/>
            <a:ext cx="2143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REQUEST SENSE</a:t>
            </a:r>
            <a:endParaRPr lang="en-US" dirty="0"/>
          </a:p>
        </p:txBody>
      </p:sp>
      <p:pic>
        <p:nvPicPr>
          <p:cNvPr id="20" name="Picture 1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4855" y="5309128"/>
            <a:ext cx="572135" cy="5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3327400" y="5309128"/>
            <a:ext cx="3762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Read or write a block of data</a:t>
            </a:r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22" name="Picture 21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0722" y="2570480"/>
            <a:ext cx="540950" cy="370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6220364" y="2360721"/>
            <a:ext cx="2165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/>
                <a:cs typeface="Times New Roman"/>
              </a:rPr>
              <a:t>Report X and Y movements</a:t>
            </a:r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004" y="3670866"/>
            <a:ext cx="1029335" cy="813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6521064" y="3653600"/>
            <a:ext cx="2165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/>
                <a:cs typeface="Times New Roman"/>
              </a:rPr>
              <a:t>Write to groups of pixels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8" grpId="0"/>
      <p:bldP spid="19" grpId="0"/>
      <p:bldP spid="21" grpId="0"/>
      <p:bldP spid="23" grpId="0"/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You Want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Short Clip _ Some Uncharted Action.mp4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90600" y="1417638"/>
            <a:ext cx="7349067" cy="4133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2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You’re Going to Need Some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 that’s what the operating system is about</a:t>
            </a:r>
          </a:p>
          <a:p>
            <a:r>
              <a:rPr lang="en-US" dirty="0" smtClean="0"/>
              <a:t>Helping you perform complex operations</a:t>
            </a:r>
          </a:p>
          <a:p>
            <a:pPr lvl="1"/>
            <a:r>
              <a:rPr lang="en-US" dirty="0" smtClean="0"/>
              <a:t>Using various hardware</a:t>
            </a:r>
          </a:p>
          <a:p>
            <a:pPr lvl="1"/>
            <a:r>
              <a:rPr lang="en-US" dirty="0" smtClean="0"/>
              <a:t>And probably various bits of software</a:t>
            </a:r>
          </a:p>
          <a:p>
            <a:r>
              <a:rPr lang="en-US" dirty="0" smtClean="0"/>
              <a:t>While hiding the complexity</a:t>
            </a:r>
          </a:p>
          <a:p>
            <a:r>
              <a:rPr lang="en-US" dirty="0" smtClean="0"/>
              <a:t>And making sure nothing gets in the way of anything else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1143000"/>
          </a:xfrm>
        </p:spPr>
        <p:txBody>
          <a:bodyPr/>
          <a:lstStyle/>
          <a:p>
            <a:r>
              <a:rPr lang="en-US" dirty="0" smtClean="0"/>
              <a:t>What Is An Operating System, Anyway?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9900"/>
            <a:ext cx="8229600" cy="4525963"/>
          </a:xfrm>
        </p:spPr>
        <p:txBody>
          <a:bodyPr/>
          <a:lstStyle/>
          <a:p>
            <a:r>
              <a:rPr lang="en-US" sz="2800" dirty="0" smtClean="0"/>
              <a:t>System software intended to provide support for higher level applications</a:t>
            </a:r>
          </a:p>
          <a:p>
            <a:pPr lvl="1"/>
            <a:r>
              <a:rPr lang="en-US" sz="2400" dirty="0" smtClean="0"/>
              <a:t>Some higher level system </a:t>
            </a:r>
            <a:r>
              <a:rPr lang="en-US" sz="2400" dirty="0" smtClean="0"/>
              <a:t>software applications</a:t>
            </a:r>
          </a:p>
          <a:p>
            <a:pPr lvl="1"/>
            <a:r>
              <a:rPr lang="en-US" sz="2400" dirty="0" smtClean="0"/>
              <a:t>But primarily for user processes</a:t>
            </a:r>
          </a:p>
          <a:p>
            <a:r>
              <a:rPr lang="en-US" sz="2800" dirty="0" smtClean="0"/>
              <a:t>The software that sits between the hardware and everything else</a:t>
            </a:r>
          </a:p>
          <a:p>
            <a:r>
              <a:rPr lang="en-US" sz="2800" dirty="0" smtClean="0"/>
              <a:t>The software that hides nasty details</a:t>
            </a:r>
          </a:p>
          <a:p>
            <a:pPr lvl="1"/>
            <a:r>
              <a:rPr lang="en-US" sz="2400" dirty="0" smtClean="0"/>
              <a:t>Of hardware, software, and common tasks</a:t>
            </a:r>
          </a:p>
          <a:p>
            <a:r>
              <a:rPr lang="en-US" sz="2800" dirty="0" smtClean="0"/>
              <a:t>On a good day, the OS is your best computing friend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Why Are You Studying Them?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probability none of you will ever write an operating system</a:t>
            </a:r>
          </a:p>
          <a:p>
            <a:pPr lvl="1"/>
            <a:r>
              <a:rPr lang="en-US" dirty="0" smtClean="0"/>
              <a:t>Or even fix an operating system bug</a:t>
            </a:r>
          </a:p>
          <a:p>
            <a:r>
              <a:rPr lang="en-US" dirty="0" smtClean="0"/>
              <a:t>Not very many different operating systems are in use</a:t>
            </a:r>
          </a:p>
          <a:p>
            <a:pPr lvl="1"/>
            <a:r>
              <a:rPr lang="en-US" dirty="0" smtClean="0"/>
              <a:t>So the number of developers for them is small</a:t>
            </a:r>
          </a:p>
          <a:p>
            <a:r>
              <a:rPr lang="en-US" dirty="0" smtClean="0"/>
              <a:t>So why should you care about them?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Administrative Issues</a:t>
            </a:r>
            <a:endParaRPr lang="en-GB" dirty="0"/>
          </a:p>
        </p:txBody>
      </p:sp>
      <p:sp>
        <p:nvSpPr>
          <p:cNvPr id="205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Instructor and TAs</a:t>
            </a:r>
          </a:p>
          <a:p>
            <a:r>
              <a:rPr lang="en-GB" dirty="0" smtClean="0"/>
              <a:t>Load </a:t>
            </a:r>
            <a:r>
              <a:rPr lang="en-GB" dirty="0"/>
              <a:t>and prerequisites</a:t>
            </a:r>
            <a:endParaRPr lang="en-GB" dirty="0" smtClean="0"/>
          </a:p>
          <a:p>
            <a:r>
              <a:rPr lang="en-GB" dirty="0" smtClean="0"/>
              <a:t>Web </a:t>
            </a:r>
            <a:r>
              <a:rPr lang="en-GB" dirty="0"/>
              <a:t>site, syllabus, reading, and lectures</a:t>
            </a:r>
            <a:endParaRPr lang="en-GB" dirty="0" smtClean="0"/>
          </a:p>
          <a:p>
            <a:r>
              <a:rPr lang="en-GB" dirty="0" smtClean="0"/>
              <a:t>Exams, </a:t>
            </a:r>
            <a:r>
              <a:rPr lang="en-GB" dirty="0"/>
              <a:t>homework, projects</a:t>
            </a:r>
            <a:endParaRPr lang="en-GB" dirty="0" smtClean="0"/>
          </a:p>
          <a:p>
            <a:r>
              <a:rPr lang="en-GB" dirty="0" smtClean="0"/>
              <a:t>Grading</a:t>
            </a:r>
          </a:p>
          <a:p>
            <a:r>
              <a:rPr lang="en-GB" dirty="0" smtClean="0"/>
              <a:t>Academic </a:t>
            </a:r>
            <a:r>
              <a:rPr lang="en-GB" dirty="0"/>
              <a:t>honesty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Everybody Has 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9400"/>
            <a:ext cx="8229600" cy="4525963"/>
          </a:xfrm>
        </p:spPr>
        <p:txBody>
          <a:bodyPr/>
          <a:lstStyle/>
          <a:p>
            <a:r>
              <a:rPr lang="en-US" dirty="0" smtClean="0"/>
              <a:t>Practically all computing devices you will ever use has an operating system</a:t>
            </a:r>
          </a:p>
          <a:p>
            <a:pPr lvl="1"/>
            <a:r>
              <a:rPr lang="en-US" dirty="0" smtClean="0"/>
              <a:t>Servers, laptops, desktop machines, tablets, smart phones, game consoles, set-top boxes</a:t>
            </a:r>
          </a:p>
          <a:p>
            <a:r>
              <a:rPr lang="en-US" dirty="0" smtClean="0"/>
              <a:t>Many things you don’t think of as computers have CPUs inside</a:t>
            </a:r>
          </a:p>
          <a:p>
            <a:pPr lvl="1"/>
            <a:r>
              <a:rPr lang="en-US" dirty="0" smtClean="0"/>
              <a:t>Usually with an operating system</a:t>
            </a:r>
          </a:p>
          <a:p>
            <a:pPr lvl="1"/>
            <a:r>
              <a:rPr lang="en-US" dirty="0" smtClean="0"/>
              <a:t>Internet of Things devices</a:t>
            </a:r>
          </a:p>
          <a:p>
            <a:r>
              <a:rPr lang="en-US" dirty="0" smtClean="0"/>
              <a:t>So you </a:t>
            </a:r>
            <a:r>
              <a:rPr lang="en-US" u="sng" dirty="0" smtClean="0"/>
              <a:t>will</a:t>
            </a:r>
            <a:r>
              <a:rPr lang="en-US" dirty="0" smtClean="0"/>
              <a:t> work with operating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Work With </a:t>
            </a:r>
            <a:r>
              <a:rPr lang="en-US" dirty="0" err="1" smtClean="0"/>
              <a:t>OSes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configure them</a:t>
            </a:r>
          </a:p>
          <a:p>
            <a:r>
              <a:rPr lang="en-US" dirty="0" smtClean="0"/>
              <a:t>You use their features when you write programs</a:t>
            </a:r>
          </a:p>
          <a:p>
            <a:r>
              <a:rPr lang="en-US" dirty="0" smtClean="0"/>
              <a:t>You rely on </a:t>
            </a:r>
            <a:r>
              <a:rPr lang="en-US" i="1" dirty="0" smtClean="0"/>
              <a:t>services </a:t>
            </a:r>
            <a:r>
              <a:rPr lang="en-US" dirty="0" smtClean="0"/>
              <a:t>that they offer</a:t>
            </a:r>
          </a:p>
          <a:p>
            <a:pPr lvl="1"/>
            <a:r>
              <a:rPr lang="en-US" dirty="0" smtClean="0"/>
              <a:t>Memory management</a:t>
            </a:r>
          </a:p>
          <a:p>
            <a:pPr lvl="1"/>
            <a:r>
              <a:rPr lang="en-US" dirty="0" smtClean="0"/>
              <a:t>Persistent storage</a:t>
            </a:r>
          </a:p>
          <a:p>
            <a:pPr lvl="1"/>
            <a:r>
              <a:rPr lang="en-US" dirty="0" smtClean="0"/>
              <a:t>Scheduling and synchronization</a:t>
            </a:r>
          </a:p>
          <a:p>
            <a:pPr lvl="1"/>
            <a:r>
              <a:rPr lang="en-US" dirty="0" err="1" smtClean="0"/>
              <a:t>Interprocess</a:t>
            </a:r>
            <a:r>
              <a:rPr lang="en-US" dirty="0" smtClean="0"/>
              <a:t> communications</a:t>
            </a:r>
          </a:p>
          <a:p>
            <a:pPr lvl="1"/>
            <a:r>
              <a:rPr lang="en-US" dirty="0" smtClean="0"/>
              <a:t>Security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Good Reason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hard problems have been tackled in the context of operating systems</a:t>
            </a:r>
          </a:p>
          <a:p>
            <a:pPr lvl="1"/>
            <a:r>
              <a:rPr lang="en-US" dirty="0" smtClean="0"/>
              <a:t>How to coordinate separate computations</a:t>
            </a:r>
          </a:p>
          <a:p>
            <a:pPr lvl="1"/>
            <a:r>
              <a:rPr lang="en-US" dirty="0" smtClean="0"/>
              <a:t>How to manage shared resources</a:t>
            </a:r>
          </a:p>
          <a:p>
            <a:pPr lvl="1"/>
            <a:r>
              <a:rPr lang="en-US" dirty="0" smtClean="0"/>
              <a:t>How to </a:t>
            </a:r>
            <a:r>
              <a:rPr lang="en-US" dirty="0" err="1" smtClean="0"/>
              <a:t>virtualize</a:t>
            </a:r>
            <a:r>
              <a:rPr lang="en-US" dirty="0" smtClean="0"/>
              <a:t> hardware and software</a:t>
            </a:r>
          </a:p>
          <a:p>
            <a:pPr lvl="1"/>
            <a:r>
              <a:rPr lang="en-US" dirty="0" smtClean="0"/>
              <a:t>How to organize communications</a:t>
            </a:r>
          </a:p>
          <a:p>
            <a:pPr lvl="1"/>
            <a:r>
              <a:rPr lang="en-US" dirty="0" smtClean="0"/>
              <a:t>How to protect your computing resources</a:t>
            </a:r>
          </a:p>
          <a:p>
            <a:r>
              <a:rPr lang="en-US" dirty="0" smtClean="0"/>
              <a:t>The operating system solutions are often applicable to programs and systems you write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0042"/>
            <a:ext cx="8229600" cy="1143000"/>
          </a:xfrm>
        </p:spPr>
        <p:txBody>
          <a:bodyPr/>
          <a:lstStyle/>
          <a:p>
            <a:r>
              <a:rPr lang="en-GB" dirty="0" smtClean="0"/>
              <a:t>Some OS Wisdom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9526"/>
            <a:ext cx="8229600" cy="4525963"/>
          </a:xfrm>
        </p:spPr>
        <p:txBody>
          <a:bodyPr/>
          <a:lstStyle/>
          <a:p>
            <a:r>
              <a:rPr lang="en-GB" dirty="0" smtClean="0"/>
              <a:t>View services as objects and operations</a:t>
            </a:r>
          </a:p>
          <a:p>
            <a:pPr lvl="1"/>
            <a:r>
              <a:rPr lang="en-GB" dirty="0" smtClean="0"/>
              <a:t>Behind every object there is a data structure</a:t>
            </a:r>
          </a:p>
          <a:p>
            <a:r>
              <a:rPr lang="en-GB" dirty="0" smtClean="0"/>
              <a:t>Interface vs. implementation</a:t>
            </a:r>
          </a:p>
          <a:p>
            <a:pPr lvl="1"/>
            <a:r>
              <a:rPr lang="en-GB" dirty="0" smtClean="0"/>
              <a:t>An implementation is not a specification</a:t>
            </a:r>
          </a:p>
          <a:p>
            <a:pPr lvl="1"/>
            <a:r>
              <a:rPr lang="en-GB" dirty="0" smtClean="0"/>
              <a:t>Many compliant implementations are possible</a:t>
            </a:r>
          </a:p>
          <a:p>
            <a:pPr lvl="1"/>
            <a:r>
              <a:rPr lang="en-GB" dirty="0" smtClean="0"/>
              <a:t>Inappropriate dependencies cause problems</a:t>
            </a:r>
          </a:p>
          <a:p>
            <a:r>
              <a:rPr lang="en-GB" dirty="0" smtClean="0"/>
              <a:t>An interface specification is a contract</a:t>
            </a:r>
          </a:p>
          <a:p>
            <a:pPr lvl="1"/>
            <a:r>
              <a:rPr lang="en-GB" dirty="0" smtClean="0"/>
              <a:t>Specifies responsibilities of producers &amp; consumers</a:t>
            </a:r>
          </a:p>
          <a:p>
            <a:pPr lvl="1"/>
            <a:r>
              <a:rPr lang="en-GB" dirty="0" smtClean="0"/>
              <a:t>Basis for product/release interoperability</a:t>
            </a:r>
          </a:p>
          <a:p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OS Wisdom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2752"/>
            <a:ext cx="8229600" cy="4525963"/>
          </a:xfrm>
        </p:spPr>
        <p:txBody>
          <a:bodyPr/>
          <a:lstStyle/>
          <a:p>
            <a:r>
              <a:rPr lang="en-GB" sz="2800" dirty="0" smtClean="0"/>
              <a:t>Modularity and functional encapsulation</a:t>
            </a:r>
          </a:p>
          <a:p>
            <a:pPr lvl="1"/>
            <a:r>
              <a:rPr lang="en-GB" sz="2400" dirty="0" smtClean="0"/>
              <a:t>Complexity hiding and appropriate abstraction</a:t>
            </a:r>
          </a:p>
          <a:p>
            <a:r>
              <a:rPr lang="en-GB" sz="2800" dirty="0" smtClean="0"/>
              <a:t>Separate policy from mechanism</a:t>
            </a:r>
          </a:p>
          <a:p>
            <a:pPr lvl="1"/>
            <a:r>
              <a:rPr lang="en-GB" sz="2400" dirty="0" smtClean="0"/>
              <a:t>Policy determines what can/should be done</a:t>
            </a:r>
          </a:p>
          <a:p>
            <a:pPr lvl="1"/>
            <a:r>
              <a:rPr lang="en-GB" sz="2400" dirty="0" smtClean="0"/>
              <a:t>Mechanism implements basic operations to do it</a:t>
            </a:r>
          </a:p>
          <a:p>
            <a:pPr lvl="1"/>
            <a:r>
              <a:rPr lang="en-GB" sz="2400" dirty="0" smtClean="0"/>
              <a:t>Mechanisms shouldn’t dictate or limit policies</a:t>
            </a:r>
          </a:p>
          <a:p>
            <a:pPr lvl="1"/>
            <a:r>
              <a:rPr lang="en-GB" sz="2400" dirty="0" smtClean="0"/>
              <a:t>Policies must be changeable without changing mechanisms</a:t>
            </a:r>
          </a:p>
          <a:p>
            <a:r>
              <a:rPr lang="en-GB" sz="2800" dirty="0" smtClean="0"/>
              <a:t>Parallelism and asynchrony are powerful and vital</a:t>
            </a:r>
          </a:p>
          <a:p>
            <a:pPr lvl="1"/>
            <a:r>
              <a:rPr lang="en-GB" sz="2400" dirty="0" smtClean="0"/>
              <a:t>But dangerous when used carelessly</a:t>
            </a:r>
          </a:p>
          <a:p>
            <a:r>
              <a:rPr lang="en-GB" sz="2800" dirty="0" smtClean="0"/>
              <a:t>Performance and correctness are often at odds</a:t>
            </a:r>
          </a:p>
          <a:p>
            <a:pPr lvl="1"/>
            <a:r>
              <a:rPr lang="en-GB" sz="2400" dirty="0" smtClean="0"/>
              <a:t>Correctness doesn’t always win . . 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Operating System?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possible definitions</a:t>
            </a:r>
          </a:p>
          <a:p>
            <a:r>
              <a:rPr lang="en-US" dirty="0" smtClean="0"/>
              <a:t>One is:</a:t>
            </a:r>
          </a:p>
          <a:p>
            <a:pPr lvl="1"/>
            <a:r>
              <a:rPr lang="en-US" dirty="0" smtClean="0"/>
              <a:t>It is low level software . . .</a:t>
            </a:r>
          </a:p>
          <a:p>
            <a:pPr lvl="1"/>
            <a:r>
              <a:rPr lang="en-US" dirty="0" smtClean="0"/>
              <a:t>That provides better, more usable abstractions of the hardware below it</a:t>
            </a:r>
          </a:p>
          <a:p>
            <a:pPr lvl="1"/>
            <a:r>
              <a:rPr lang="en-US" dirty="0" smtClean="0"/>
              <a:t>To allow easy, safe, fair use and sharing of those resources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050055" y="540399"/>
            <a:ext cx="7230803" cy="850219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Does an OS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1300"/>
            <a:ext cx="8229600" cy="4525963"/>
          </a:xfrm>
        </p:spPr>
        <p:txBody>
          <a:bodyPr/>
          <a:lstStyle/>
          <a:p>
            <a:r>
              <a:rPr lang="en-GB" dirty="0" smtClean="0"/>
              <a:t>It manages hardware for programs</a:t>
            </a:r>
          </a:p>
          <a:p>
            <a:pPr lvl="1"/>
            <a:r>
              <a:rPr lang="en-GB" dirty="0" smtClean="0"/>
              <a:t>Allocates hardware and manages its use</a:t>
            </a:r>
          </a:p>
          <a:p>
            <a:pPr lvl="1"/>
            <a:r>
              <a:rPr lang="en-GB" dirty="0" smtClean="0"/>
              <a:t>Enforces controlled sharing (and privacy)</a:t>
            </a:r>
          </a:p>
          <a:p>
            <a:pPr lvl="1"/>
            <a:r>
              <a:rPr lang="en-GB" dirty="0" smtClean="0"/>
              <a:t>Oversees execution and handles problems</a:t>
            </a:r>
          </a:p>
          <a:p>
            <a:r>
              <a:rPr lang="en-GB" dirty="0" smtClean="0"/>
              <a:t>It abstracts the hardware</a:t>
            </a:r>
          </a:p>
          <a:p>
            <a:pPr lvl="1"/>
            <a:r>
              <a:rPr lang="en-GB" dirty="0" smtClean="0"/>
              <a:t>Makes it easier to use and improves SW portability</a:t>
            </a:r>
          </a:p>
          <a:p>
            <a:pPr lvl="1"/>
            <a:r>
              <a:rPr lang="en-GB" dirty="0" smtClean="0"/>
              <a:t>Optimizes performance</a:t>
            </a:r>
          </a:p>
          <a:p>
            <a:r>
              <a:rPr lang="en-GB" dirty="0" smtClean="0"/>
              <a:t>It provides new abstractions for applications</a:t>
            </a:r>
          </a:p>
          <a:p>
            <a:pPr lvl="1"/>
            <a:r>
              <a:rPr lang="en-GB" dirty="0" smtClean="0"/>
              <a:t>Powerful features beyond the bare hardware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0268"/>
            <a:ext cx="8229600" cy="1143000"/>
          </a:xfrm>
        </p:spPr>
        <p:txBody>
          <a:bodyPr/>
          <a:lstStyle/>
          <a:p>
            <a:r>
              <a:rPr lang="en-US" dirty="0" smtClean="0"/>
              <a:t>What Does An OS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4040"/>
            <a:ext cx="8229600" cy="4525963"/>
          </a:xfrm>
        </p:spPr>
        <p:txBody>
          <a:bodyPr/>
          <a:lstStyle/>
          <a:p>
            <a:r>
              <a:rPr lang="en-GB" sz="2800" dirty="0" smtClean="0"/>
              <a:t>A set of management &amp; abstraction services</a:t>
            </a:r>
          </a:p>
          <a:p>
            <a:pPr lvl="1"/>
            <a:r>
              <a:rPr lang="en-GB" sz="2400" dirty="0" smtClean="0"/>
              <a:t>Invisible, they happen behind the scenes</a:t>
            </a:r>
          </a:p>
          <a:p>
            <a:r>
              <a:rPr lang="en-GB" sz="2800" dirty="0" smtClean="0"/>
              <a:t>Applications see objects and their services</a:t>
            </a:r>
          </a:p>
          <a:p>
            <a:pPr lvl="1"/>
            <a:r>
              <a:rPr lang="en-GB" sz="2400" dirty="0" smtClean="0"/>
              <a:t>CPU supports data-types and operations </a:t>
            </a:r>
          </a:p>
          <a:p>
            <a:pPr lvl="2"/>
            <a:r>
              <a:rPr lang="en-GB" sz="2000" dirty="0" smtClean="0"/>
              <a:t>bytes, shorts, longs, floats, pointers, ...</a:t>
            </a:r>
          </a:p>
          <a:p>
            <a:pPr lvl="2"/>
            <a:r>
              <a:rPr lang="en-GB" sz="2000" dirty="0" smtClean="0"/>
              <a:t>add, subtract, copy, compare, indirection, ...</a:t>
            </a:r>
          </a:p>
          <a:p>
            <a:pPr lvl="1"/>
            <a:r>
              <a:rPr lang="en-GB" sz="2400" dirty="0" smtClean="0"/>
              <a:t>So does an operating system, but at a higher level</a:t>
            </a:r>
          </a:p>
          <a:p>
            <a:pPr lvl="2"/>
            <a:r>
              <a:rPr lang="en-GB" sz="2000" dirty="0" smtClean="0"/>
              <a:t>files, processes, threads, devices, ports, ...</a:t>
            </a:r>
          </a:p>
          <a:p>
            <a:pPr lvl="2"/>
            <a:r>
              <a:rPr lang="en-GB" sz="2000" dirty="0" smtClean="0"/>
              <a:t>create, destroy, read, write, signal, ...</a:t>
            </a:r>
          </a:p>
          <a:p>
            <a:r>
              <a:rPr lang="en-GB" sz="2800" dirty="0" smtClean="0"/>
              <a:t>An OS extends a computer</a:t>
            </a:r>
          </a:p>
          <a:p>
            <a:pPr lvl="1"/>
            <a:r>
              <a:rPr lang="en-GB" sz="2400" dirty="0" smtClean="0"/>
              <a:t>Creating a much richer virtual computing platform</a:t>
            </a:r>
          </a:p>
          <a:p>
            <a:pPr lvl="2"/>
            <a:r>
              <a:rPr lang="en-GB" sz="2000" dirty="0" smtClean="0"/>
              <a:t>Supporting richer objects, more powerful operations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Does the OS Fit 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1325563" y="3467100"/>
            <a:ext cx="3316287" cy="1835150"/>
            <a:chOff x="835" y="2184"/>
            <a:chExt cx="2089" cy="1156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906" y="2494"/>
              <a:ext cx="1826" cy="436"/>
            </a:xfrm>
            <a:prstGeom prst="roundRect">
              <a:avLst>
                <a:gd name="adj" fmla="val 208"/>
              </a:avLst>
            </a:prstGeom>
            <a:solidFill>
              <a:srgbClr val="FFFF00"/>
            </a:solidFill>
            <a:ln w="27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Line 7"/>
            <p:cNvSpPr>
              <a:spLocks noChangeShapeType="1"/>
            </p:cNvSpPr>
            <p:nvPr/>
          </p:nvSpPr>
          <p:spPr bwMode="auto">
            <a:xfrm flipH="1">
              <a:off x="1437" y="2929"/>
              <a:ext cx="6" cy="405"/>
            </a:xfrm>
            <a:prstGeom prst="line">
              <a:avLst/>
            </a:prstGeom>
            <a:noFill/>
            <a:ln w="2736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2213" y="2184"/>
              <a:ext cx="1" cy="284"/>
            </a:xfrm>
            <a:prstGeom prst="line">
              <a:avLst/>
            </a:prstGeom>
            <a:noFill/>
            <a:ln w="2736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Text Box 12"/>
            <p:cNvSpPr txBox="1">
              <a:spLocks noChangeArrowheads="1"/>
            </p:cNvSpPr>
            <p:nvPr/>
          </p:nvSpPr>
          <p:spPr bwMode="auto">
            <a:xfrm>
              <a:off x="1116" y="2593"/>
              <a:ext cx="1397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defTabSz="828675"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657225" algn="l"/>
                  <a:tab pos="1312863" algn="l"/>
                  <a:tab pos="1970088" algn="l"/>
                </a:tabLst>
              </a:pPr>
              <a:r>
                <a:rPr lang="en-GB" sz="2200">
                  <a:latin typeface="Helvetica" charset="0"/>
                </a:rPr>
                <a:t>Operating System</a:t>
              </a:r>
            </a:p>
          </p:txBody>
        </p:sp>
        <p:sp>
          <p:nvSpPr>
            <p:cNvPr id="9" name="Line 17"/>
            <p:cNvSpPr>
              <a:spLocks noChangeShapeType="1"/>
            </p:cNvSpPr>
            <p:nvPr/>
          </p:nvSpPr>
          <p:spPr bwMode="auto">
            <a:xfrm flipV="1">
              <a:off x="835" y="2379"/>
              <a:ext cx="2089" cy="6"/>
            </a:xfrm>
            <a:prstGeom prst="line">
              <a:avLst/>
            </a:prstGeom>
            <a:noFill/>
            <a:ln w="2736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Text Box 21"/>
            <p:cNvSpPr txBox="1">
              <a:spLocks noChangeArrowheads="1"/>
            </p:cNvSpPr>
            <p:nvPr/>
          </p:nvSpPr>
          <p:spPr bwMode="auto">
            <a:xfrm>
              <a:off x="886" y="2224"/>
              <a:ext cx="1286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defTabSz="828675"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657225" algn="l"/>
                  <a:tab pos="1312863" algn="l"/>
                  <a:tab pos="1970088" algn="l"/>
                </a:tabLst>
              </a:pPr>
              <a:r>
                <a:rPr lang="en-GB" sz="1600">
                  <a:latin typeface="Helvetica" charset="0"/>
                </a:rPr>
                <a:t> System Call Interface</a:t>
              </a:r>
            </a:p>
          </p:txBody>
        </p:sp>
        <p:sp>
          <p:nvSpPr>
            <p:cNvPr id="11" name="Line 24"/>
            <p:cNvSpPr>
              <a:spLocks noChangeShapeType="1"/>
            </p:cNvSpPr>
            <p:nvPr/>
          </p:nvSpPr>
          <p:spPr bwMode="auto">
            <a:xfrm>
              <a:off x="2572" y="2929"/>
              <a:ext cx="3" cy="411"/>
            </a:xfrm>
            <a:prstGeom prst="line">
              <a:avLst/>
            </a:prstGeom>
            <a:noFill/>
            <a:ln w="2736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30"/>
          <p:cNvGrpSpPr>
            <a:grpSpLocks/>
          </p:cNvGrpSpPr>
          <p:nvPr/>
        </p:nvGrpSpPr>
        <p:grpSpPr bwMode="auto">
          <a:xfrm>
            <a:off x="1366838" y="4792663"/>
            <a:ext cx="6342062" cy="1225550"/>
            <a:chOff x="861" y="3019"/>
            <a:chExt cx="3995" cy="772"/>
          </a:xfrm>
        </p:grpSpPr>
        <p:sp>
          <p:nvSpPr>
            <p:cNvPr id="13" name="AutoShape 3"/>
            <p:cNvSpPr>
              <a:spLocks noChangeArrowheads="1"/>
            </p:cNvSpPr>
            <p:nvPr/>
          </p:nvSpPr>
          <p:spPr bwMode="auto">
            <a:xfrm>
              <a:off x="873" y="3323"/>
              <a:ext cx="3912" cy="468"/>
            </a:xfrm>
            <a:prstGeom prst="roundRect">
              <a:avLst>
                <a:gd name="adj" fmla="val 190"/>
              </a:avLst>
            </a:prstGeom>
            <a:solidFill>
              <a:srgbClr val="FF9900"/>
            </a:solidFill>
            <a:ln w="27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1018" y="3448"/>
              <a:ext cx="764" cy="196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defTabSz="828675"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657225" algn="l"/>
                </a:tabLst>
              </a:pPr>
              <a:r>
                <a:rPr lang="en-GB" sz="2200">
                  <a:latin typeface="Helvetica" charset="0"/>
                </a:rPr>
                <a:t>Hardware</a:t>
              </a:r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2403" y="3180"/>
              <a:ext cx="2453" cy="3"/>
            </a:xfrm>
            <a:prstGeom prst="line">
              <a:avLst/>
            </a:prstGeom>
            <a:noFill/>
            <a:ln w="2736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3003" y="3021"/>
              <a:ext cx="1369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defTabSz="828675"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657225" algn="l"/>
                  <a:tab pos="1312863" algn="l"/>
                  <a:tab pos="1970088" algn="l"/>
                </a:tabLst>
              </a:pPr>
              <a:r>
                <a:rPr lang="en-GB" sz="1600">
                  <a:latin typeface="Helvetica" charset="0"/>
                </a:rPr>
                <a:t> Standard</a:t>
              </a:r>
              <a:r>
                <a:rPr lang="en-GB" sz="1100">
                  <a:latin typeface="Helvetica" charset="0"/>
                </a:rPr>
                <a:t> </a:t>
              </a:r>
              <a:r>
                <a:rPr lang="en-GB" sz="1600">
                  <a:latin typeface="Helvetica" charset="0"/>
                </a:rPr>
                <a:t>instruction set</a:t>
              </a:r>
            </a:p>
          </p:txBody>
        </p:sp>
        <p:sp>
          <p:nvSpPr>
            <p:cNvPr id="17" name="Text Box 20"/>
            <p:cNvSpPr txBox="1">
              <a:spLocks noChangeArrowheads="1"/>
            </p:cNvSpPr>
            <p:nvPr/>
          </p:nvSpPr>
          <p:spPr bwMode="auto">
            <a:xfrm>
              <a:off x="861" y="3019"/>
              <a:ext cx="1374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defTabSz="828675"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657225" algn="l"/>
                  <a:tab pos="1312863" algn="l"/>
                  <a:tab pos="1970088" algn="l"/>
                </a:tabLst>
              </a:pPr>
              <a:r>
                <a:rPr lang="en-GB" sz="1600" dirty="0">
                  <a:latin typeface="Helvetica" charset="0"/>
                </a:rPr>
                <a:t>Privileged</a:t>
              </a:r>
              <a:r>
                <a:rPr lang="en-GB" sz="1100" dirty="0">
                  <a:latin typeface="Helvetica" charset="0"/>
                </a:rPr>
                <a:t> </a:t>
              </a:r>
              <a:r>
                <a:rPr lang="en-GB" sz="1600" dirty="0">
                  <a:latin typeface="Helvetica" charset="0"/>
                </a:rPr>
                <a:t>instruction set</a:t>
              </a:r>
            </a:p>
          </p:txBody>
        </p:sp>
        <p:sp>
          <p:nvSpPr>
            <p:cNvPr id="18" name="Line 23"/>
            <p:cNvSpPr>
              <a:spLocks noChangeShapeType="1"/>
            </p:cNvSpPr>
            <p:nvPr/>
          </p:nvSpPr>
          <p:spPr bwMode="auto">
            <a:xfrm>
              <a:off x="863" y="3180"/>
              <a:ext cx="1391" cy="4"/>
            </a:xfrm>
            <a:prstGeom prst="line">
              <a:avLst/>
            </a:prstGeom>
            <a:noFill/>
            <a:ln w="2736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Text Box 25"/>
            <p:cNvSpPr txBox="1">
              <a:spLocks noChangeArrowheads="1"/>
            </p:cNvSpPr>
            <p:nvPr/>
          </p:nvSpPr>
          <p:spPr bwMode="auto">
            <a:xfrm>
              <a:off x="1953" y="3511"/>
              <a:ext cx="2625" cy="119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defTabSz="828675" eaLnBrk="1">
                <a:lnSpc>
                  <a:spcPct val="95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  <a:tab pos="4595813" algn="l"/>
                </a:tabLst>
              </a:pPr>
              <a:r>
                <a:rPr lang="en-GB" sz="1300">
                  <a:latin typeface="VAG Rounded Thin" pitchFamily="32" charset="0"/>
                </a:rPr>
                <a:t>(arithmetic, logical, copy, test, flow-control operations, ...</a:t>
              </a:r>
              <a:r>
                <a:rPr lang="en-GB" sz="1100">
                  <a:latin typeface="VAG Rounded Thin" pitchFamily="32" charset="0"/>
                </a:rPr>
                <a:t>)</a:t>
              </a:r>
            </a:p>
          </p:txBody>
        </p:sp>
      </p:grp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4667250" y="3103563"/>
            <a:ext cx="1588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1" name="Group 33"/>
          <p:cNvGrpSpPr>
            <a:grpSpLocks/>
          </p:cNvGrpSpPr>
          <p:nvPr/>
        </p:nvGrpSpPr>
        <p:grpSpPr bwMode="auto">
          <a:xfrm>
            <a:off x="1230313" y="2270125"/>
            <a:ext cx="4581525" cy="2963863"/>
            <a:chOff x="775" y="1430"/>
            <a:chExt cx="2886" cy="1867"/>
          </a:xfrm>
        </p:grpSpPr>
        <p:sp>
          <p:nvSpPr>
            <p:cNvPr id="22" name="Line 10"/>
            <p:cNvSpPr>
              <a:spLocks noChangeShapeType="1"/>
            </p:cNvSpPr>
            <p:nvPr/>
          </p:nvSpPr>
          <p:spPr bwMode="auto">
            <a:xfrm>
              <a:off x="2582" y="1430"/>
              <a:ext cx="1" cy="259"/>
            </a:xfrm>
            <a:prstGeom prst="line">
              <a:avLst/>
            </a:prstGeom>
            <a:noFill/>
            <a:ln w="2736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3" name="Group 32"/>
            <p:cNvGrpSpPr>
              <a:grpSpLocks/>
            </p:cNvGrpSpPr>
            <p:nvPr/>
          </p:nvGrpSpPr>
          <p:grpSpPr bwMode="auto">
            <a:xfrm>
              <a:off x="775" y="1454"/>
              <a:ext cx="2886" cy="1843"/>
              <a:chOff x="775" y="1454"/>
              <a:chExt cx="2886" cy="1843"/>
            </a:xfrm>
          </p:grpSpPr>
          <p:sp>
            <p:nvSpPr>
              <p:cNvPr id="24" name="AutoShape 5"/>
              <p:cNvSpPr>
                <a:spLocks noChangeArrowheads="1"/>
              </p:cNvSpPr>
              <p:nvPr/>
            </p:nvSpPr>
            <p:spPr bwMode="auto">
              <a:xfrm>
                <a:off x="839" y="1707"/>
                <a:ext cx="2714" cy="468"/>
              </a:xfrm>
              <a:prstGeom prst="roundRect">
                <a:avLst>
                  <a:gd name="adj" fmla="val 190"/>
                </a:avLst>
              </a:prstGeom>
              <a:solidFill>
                <a:srgbClr val="99FF33"/>
              </a:solidFill>
              <a:ln w="27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Line 9"/>
              <p:cNvSpPr>
                <a:spLocks noChangeShapeType="1"/>
              </p:cNvSpPr>
              <p:nvPr/>
            </p:nvSpPr>
            <p:spPr bwMode="auto">
              <a:xfrm>
                <a:off x="3009" y="2175"/>
                <a:ext cx="1" cy="1122"/>
              </a:xfrm>
              <a:prstGeom prst="line">
                <a:avLst/>
              </a:prstGeom>
              <a:noFill/>
              <a:ln w="27360">
                <a:solidFill>
                  <a:srgbClr val="000000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Text Box 13"/>
              <p:cNvSpPr txBox="1">
                <a:spLocks noChangeArrowheads="1"/>
              </p:cNvSpPr>
              <p:nvPr/>
            </p:nvSpPr>
            <p:spPr bwMode="auto">
              <a:xfrm>
                <a:off x="1136" y="1742"/>
                <a:ext cx="2016" cy="2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defTabSz="828675" eaLnBrk="1">
                  <a:lnSpc>
                    <a:spcPct val="93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  <a:tabLst>
                    <a:tab pos="657225" algn="l"/>
                    <a:tab pos="1312863" algn="l"/>
                    <a:tab pos="1970088" algn="l"/>
                    <a:tab pos="2627313" algn="l"/>
                  </a:tabLst>
                </a:pPr>
                <a:r>
                  <a:rPr lang="en-GB" sz="2200">
                    <a:latin typeface="Helvetica" charset="0"/>
                  </a:rPr>
                  <a:t>System Services/Libraries</a:t>
                </a:r>
              </a:p>
            </p:txBody>
          </p:sp>
          <p:sp>
            <p:nvSpPr>
              <p:cNvPr id="27" name="Line 18"/>
              <p:cNvSpPr>
                <a:spLocks noChangeShapeType="1"/>
              </p:cNvSpPr>
              <p:nvPr/>
            </p:nvSpPr>
            <p:spPr bwMode="auto">
              <a:xfrm flipV="1">
                <a:off x="835" y="1606"/>
                <a:ext cx="2826" cy="5"/>
              </a:xfrm>
              <a:prstGeom prst="line">
                <a:avLst/>
              </a:prstGeom>
              <a:noFill/>
              <a:ln w="2736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Text Box 22"/>
              <p:cNvSpPr txBox="1">
                <a:spLocks noChangeArrowheads="1"/>
              </p:cNvSpPr>
              <p:nvPr/>
            </p:nvSpPr>
            <p:spPr bwMode="auto">
              <a:xfrm>
                <a:off x="775" y="1454"/>
                <a:ext cx="1639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defTabSz="828675" eaLnBrk="1">
                  <a:lnSpc>
                    <a:spcPct val="93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  <a:tabLst>
                    <a:tab pos="657225" algn="l"/>
                    <a:tab pos="1312863" algn="l"/>
                    <a:tab pos="1970088" algn="l"/>
                  </a:tabLst>
                </a:pPr>
                <a:r>
                  <a:rPr lang="en-GB" sz="1600">
                    <a:latin typeface="Helvetica" charset="0"/>
                  </a:rPr>
                  <a:t> Application Binary Interface</a:t>
                </a:r>
              </a:p>
            </p:txBody>
          </p:sp>
          <p:sp>
            <p:nvSpPr>
              <p:cNvPr id="29" name="Text Box 27"/>
              <p:cNvSpPr txBox="1">
                <a:spLocks noChangeArrowheads="1"/>
              </p:cNvSpPr>
              <p:nvPr/>
            </p:nvSpPr>
            <p:spPr bwMode="auto">
              <a:xfrm>
                <a:off x="1201" y="1970"/>
                <a:ext cx="2200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defTabSz="828675" eaLnBrk="1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  <a:tabLst>
                    <a:tab pos="657225" algn="l"/>
                    <a:tab pos="1312863" algn="l"/>
                    <a:tab pos="1970088" algn="l"/>
                    <a:tab pos="2627313" algn="l"/>
                    <a:tab pos="3282950" algn="l"/>
                  </a:tabLst>
                </a:pPr>
                <a:r>
                  <a:rPr lang="en-GB" sz="1300" dirty="0">
                    <a:latin typeface="VAG Rounded Thin" pitchFamily="32" charset="0"/>
                  </a:rPr>
                  <a:t>(e.g. string, random #</a:t>
                </a:r>
                <a:r>
                  <a:rPr lang="en-GB" sz="1300" dirty="0" err="1">
                    <a:latin typeface="VAG Rounded Thin" pitchFamily="32" charset="0"/>
                  </a:rPr>
                  <a:t>s</a:t>
                </a:r>
                <a:r>
                  <a:rPr lang="en-GB" sz="1300" dirty="0">
                    <a:latin typeface="VAG Rounded Thin" pitchFamily="32" charset="0"/>
                  </a:rPr>
                  <a:t>, encryption</a:t>
                </a:r>
                <a:r>
                  <a:rPr lang="en-GB" sz="1300" dirty="0" smtClean="0">
                    <a:latin typeface="VAG Rounded Thin" pitchFamily="32" charset="0"/>
                  </a:rPr>
                  <a:t>, graphics </a:t>
                </a:r>
                <a:r>
                  <a:rPr lang="en-GB" sz="1300" dirty="0">
                    <a:latin typeface="VAG Rounded Thin" pitchFamily="32" charset="0"/>
                  </a:rPr>
                  <a:t>...)</a:t>
                </a:r>
              </a:p>
            </p:txBody>
          </p:sp>
        </p:grpSp>
      </p:grp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2152650" y="1928813"/>
            <a:ext cx="1588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1" name="Group 31"/>
          <p:cNvGrpSpPr>
            <a:grpSpLocks/>
          </p:cNvGrpSpPr>
          <p:nvPr/>
        </p:nvGrpSpPr>
        <p:grpSpPr bwMode="auto">
          <a:xfrm>
            <a:off x="1344613" y="1539875"/>
            <a:ext cx="6210300" cy="3681413"/>
            <a:chOff x="847" y="970"/>
            <a:chExt cx="3912" cy="2319"/>
          </a:xfrm>
        </p:grpSpPr>
        <p:sp>
          <p:nvSpPr>
            <p:cNvPr id="32" name="AutoShape 6"/>
            <p:cNvSpPr>
              <a:spLocks noChangeArrowheads="1"/>
            </p:cNvSpPr>
            <p:nvPr/>
          </p:nvSpPr>
          <p:spPr bwMode="auto">
            <a:xfrm>
              <a:off x="847" y="970"/>
              <a:ext cx="3912" cy="469"/>
            </a:xfrm>
            <a:prstGeom prst="roundRect">
              <a:avLst>
                <a:gd name="adj" fmla="val 190"/>
              </a:avLst>
            </a:prstGeom>
            <a:solidFill>
              <a:srgbClr val="33CCFF"/>
            </a:solidFill>
            <a:ln w="27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Text Box 14"/>
            <p:cNvSpPr txBox="1">
              <a:spLocks noChangeArrowheads="1"/>
            </p:cNvSpPr>
            <p:nvPr/>
          </p:nvSpPr>
          <p:spPr bwMode="auto">
            <a:xfrm>
              <a:off x="1836" y="1014"/>
              <a:ext cx="1681" cy="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defTabSz="828675"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657225" algn="l"/>
                  <a:tab pos="1312863" algn="l"/>
                  <a:tab pos="1970088" algn="l"/>
                  <a:tab pos="2627313" algn="l"/>
                </a:tabLst>
              </a:pPr>
              <a:r>
                <a:rPr lang="en-GB" sz="2200">
                  <a:latin typeface="Helvetica" charset="0"/>
                </a:rPr>
                <a:t>Applications Software</a:t>
              </a:r>
            </a:p>
          </p:txBody>
        </p:sp>
        <p:sp>
          <p:nvSpPr>
            <p:cNvPr id="34" name="Line 15"/>
            <p:cNvSpPr>
              <a:spLocks noChangeShapeType="1"/>
            </p:cNvSpPr>
            <p:nvPr/>
          </p:nvSpPr>
          <p:spPr bwMode="auto">
            <a:xfrm flipH="1">
              <a:off x="4215" y="1447"/>
              <a:ext cx="2" cy="1842"/>
            </a:xfrm>
            <a:prstGeom prst="line">
              <a:avLst/>
            </a:prstGeom>
            <a:noFill/>
            <a:ln w="2736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Text Box 29"/>
            <p:cNvSpPr txBox="1">
              <a:spLocks noChangeArrowheads="1"/>
            </p:cNvSpPr>
            <p:nvPr/>
          </p:nvSpPr>
          <p:spPr bwMode="auto">
            <a:xfrm>
              <a:off x="1487" y="1240"/>
              <a:ext cx="2309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defTabSz="828675" eaLnBrk="1">
                <a:lnSpc>
                  <a:spcPct val="95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</a:tabLst>
              </a:pPr>
              <a:r>
                <a:rPr lang="en-GB" sz="1300" dirty="0">
                  <a:latin typeface="VAG Rounded Thin" pitchFamily="32" charset="0"/>
                </a:rPr>
                <a:t>(e.g. word processor, compiler,</a:t>
              </a:r>
              <a:r>
                <a:rPr lang="en-GB" sz="1300" dirty="0" smtClean="0">
                  <a:latin typeface="VAG Rounded Thin" pitchFamily="32" charset="0"/>
                </a:rPr>
                <a:t> VOIP program, </a:t>
              </a:r>
              <a:r>
                <a:rPr lang="en-GB" sz="1300" dirty="0">
                  <a:latin typeface="VAG Rounded Thin" pitchFamily="32" charset="0"/>
                </a:rPr>
                <a:t>...)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Special About the OS?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2450"/>
            <a:ext cx="8229600" cy="4525963"/>
          </a:xfrm>
        </p:spPr>
        <p:txBody>
          <a:bodyPr/>
          <a:lstStyle/>
          <a:p>
            <a:r>
              <a:rPr lang="en-GB" sz="2400" dirty="0" smtClean="0"/>
              <a:t>It is always in control of the hardware</a:t>
            </a:r>
          </a:p>
          <a:p>
            <a:pPr lvl="1"/>
            <a:r>
              <a:rPr lang="en-GB" sz="2000" dirty="0" smtClean="0"/>
              <a:t>Automatically loaded when the machine boots</a:t>
            </a:r>
          </a:p>
          <a:p>
            <a:pPr lvl="1"/>
            <a:r>
              <a:rPr lang="en-GB" sz="2000" dirty="0" smtClean="0"/>
              <a:t>First software to have access to hardware</a:t>
            </a:r>
          </a:p>
          <a:p>
            <a:pPr lvl="1"/>
            <a:r>
              <a:rPr lang="en-GB" sz="2000" dirty="0" smtClean="0"/>
              <a:t>Continues running while apps come &amp; go</a:t>
            </a:r>
          </a:p>
          <a:p>
            <a:r>
              <a:rPr lang="en-GB" sz="2400" dirty="0" smtClean="0"/>
              <a:t>It alone has </a:t>
            </a:r>
            <a:r>
              <a:rPr lang="en-GB" sz="2400" u="sng" dirty="0" smtClean="0"/>
              <a:t>complete access</a:t>
            </a:r>
            <a:r>
              <a:rPr lang="en-GB" sz="2400" dirty="0" smtClean="0"/>
              <a:t> to hardware</a:t>
            </a:r>
          </a:p>
          <a:p>
            <a:pPr lvl="1"/>
            <a:r>
              <a:rPr lang="en-GB" sz="2000" dirty="0" smtClean="0"/>
              <a:t>Privileged instruction set, all of memory &amp; I/O</a:t>
            </a:r>
          </a:p>
          <a:p>
            <a:r>
              <a:rPr lang="en-GB" sz="2400" dirty="0" smtClean="0"/>
              <a:t>It mediates applications’ access to hardware</a:t>
            </a:r>
          </a:p>
          <a:p>
            <a:pPr lvl="1"/>
            <a:r>
              <a:rPr lang="en-GB" sz="2000" dirty="0" smtClean="0"/>
              <a:t>Block, permit, or modify application requests</a:t>
            </a:r>
          </a:p>
          <a:p>
            <a:r>
              <a:rPr lang="en-GB" sz="2400" dirty="0" smtClean="0"/>
              <a:t>It is trusted</a:t>
            </a:r>
          </a:p>
          <a:p>
            <a:pPr lvl="1"/>
            <a:r>
              <a:rPr lang="en-GB" sz="2000" dirty="0" smtClean="0"/>
              <a:t>To store and manage critical data</a:t>
            </a:r>
          </a:p>
          <a:p>
            <a:pPr lvl="1"/>
            <a:r>
              <a:rPr lang="en-GB" sz="2000" dirty="0" smtClean="0"/>
              <a:t>To always act in good faith</a:t>
            </a:r>
          </a:p>
          <a:p>
            <a:r>
              <a:rPr lang="en-GB" sz="2400" dirty="0" smtClean="0"/>
              <a:t>If the OS crashes, it takes everything else with it</a:t>
            </a:r>
          </a:p>
          <a:p>
            <a:pPr lvl="1"/>
            <a:r>
              <a:rPr lang="en-GB" sz="2000" dirty="0" smtClean="0"/>
              <a:t>So it better not crash . . 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Instructor:</a:t>
            </a:r>
            <a:r>
              <a:rPr lang="en-GB" dirty="0" smtClean="0"/>
              <a:t> Peter Reiher</a:t>
            </a:r>
            <a:endParaRPr lang="en-GB" dirty="0"/>
          </a:p>
        </p:txBody>
      </p:sp>
      <p:sp>
        <p:nvSpPr>
          <p:cNvPr id="307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UCLA Computer Science department faculty member</a:t>
            </a:r>
          </a:p>
          <a:p>
            <a:r>
              <a:rPr lang="en-GB" dirty="0" smtClean="0"/>
              <a:t>Long history of research in operating systems</a:t>
            </a:r>
          </a:p>
          <a:p>
            <a:r>
              <a:rPr lang="en-GB" dirty="0" smtClean="0"/>
              <a:t>Email</a:t>
            </a:r>
            <a:r>
              <a:rPr lang="en-GB" dirty="0"/>
              <a:t>:		</a:t>
            </a:r>
            <a:r>
              <a:rPr lang="en-GB" dirty="0" smtClean="0"/>
              <a:t>	</a:t>
            </a:r>
            <a:r>
              <a:rPr lang="en-GB" dirty="0" smtClean="0">
                <a:hlinkClick r:id="rId3"/>
              </a:rPr>
              <a:t>reiher@cs.ucla.edu</a:t>
            </a:r>
            <a:endParaRPr lang="en-GB" dirty="0" smtClean="0"/>
          </a:p>
          <a:p>
            <a:r>
              <a:rPr lang="en-GB" dirty="0" smtClean="0"/>
              <a:t>Office:  3532F </a:t>
            </a:r>
            <a:r>
              <a:rPr lang="en-GB" dirty="0" err="1" smtClean="0"/>
              <a:t>Boelter</a:t>
            </a:r>
            <a:r>
              <a:rPr lang="en-GB" dirty="0" smtClean="0"/>
              <a:t> Hall</a:t>
            </a:r>
          </a:p>
          <a:p>
            <a:pPr lvl="1"/>
            <a:r>
              <a:rPr lang="en-GB" dirty="0" smtClean="0"/>
              <a:t>Office hours: </a:t>
            </a:r>
            <a:r>
              <a:rPr lang="en-GB" dirty="0" err="1" smtClean="0"/>
              <a:t>TTh</a:t>
            </a:r>
            <a:r>
              <a:rPr lang="en-GB" dirty="0" smtClean="0"/>
              <a:t> 1-2</a:t>
            </a:r>
          </a:p>
          <a:p>
            <a:pPr lvl="1"/>
            <a:r>
              <a:rPr lang="en-GB" dirty="0" smtClean="0"/>
              <a:t>Often available at other times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 Set Architectures (</a:t>
            </a:r>
            <a:r>
              <a:rPr lang="en-US" dirty="0" err="1" smtClean="0"/>
              <a:t>ISAs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4300"/>
            <a:ext cx="8229600" cy="4525963"/>
          </a:xfrm>
        </p:spPr>
        <p:txBody>
          <a:bodyPr/>
          <a:lstStyle/>
          <a:p>
            <a:r>
              <a:rPr lang="en-GB" sz="2800" dirty="0" smtClean="0"/>
              <a:t>The set of instructions supported by a computer</a:t>
            </a:r>
            <a:endParaRPr lang="en-GB" sz="2800" dirty="0" smtClean="0"/>
          </a:p>
          <a:p>
            <a:pPr lvl="1"/>
            <a:r>
              <a:rPr lang="en-GB" sz="2400" dirty="0" smtClean="0"/>
              <a:t>Which bit </a:t>
            </a:r>
            <a:r>
              <a:rPr lang="en-GB" sz="2400" dirty="0" smtClean="0"/>
              <a:t>patterns correspond to what operations</a:t>
            </a:r>
          </a:p>
          <a:p>
            <a:r>
              <a:rPr lang="en-GB" sz="2800" dirty="0" smtClean="0"/>
              <a:t>There are many different </a:t>
            </a:r>
            <a:r>
              <a:rPr lang="en-GB" sz="2800" dirty="0" err="1" smtClean="0"/>
              <a:t>ISAs</a:t>
            </a:r>
            <a:r>
              <a:rPr lang="en-GB" sz="2800" dirty="0" smtClean="0"/>
              <a:t> (all incompatible)</a:t>
            </a:r>
          </a:p>
          <a:p>
            <a:pPr lvl="1"/>
            <a:r>
              <a:rPr lang="en-GB" sz="2400" dirty="0" smtClean="0"/>
              <a:t>Different word/bus widths (8, 16, 32, 64 bit)</a:t>
            </a:r>
          </a:p>
          <a:p>
            <a:pPr lvl="1"/>
            <a:r>
              <a:rPr lang="en-GB" sz="2400" dirty="0" smtClean="0"/>
              <a:t>Different features (low power, </a:t>
            </a:r>
            <a:r>
              <a:rPr lang="en-GB" sz="2400" dirty="0" err="1" smtClean="0"/>
              <a:t>DSPs</a:t>
            </a:r>
            <a:r>
              <a:rPr lang="en-GB" sz="2400" dirty="0" smtClean="0"/>
              <a:t>, floating point)</a:t>
            </a:r>
          </a:p>
          <a:p>
            <a:pPr lvl="1"/>
            <a:r>
              <a:rPr lang="en-GB" sz="2400" dirty="0" smtClean="0"/>
              <a:t>Different design philosophies (RISC vs. CISC)</a:t>
            </a:r>
          </a:p>
          <a:p>
            <a:pPr lvl="1"/>
            <a:r>
              <a:rPr lang="en-GB" sz="2400" dirty="0" smtClean="0"/>
              <a:t>Competitive reasons (68000, x86, PowerPC)</a:t>
            </a:r>
          </a:p>
          <a:p>
            <a:r>
              <a:rPr lang="en-GB" sz="2800" dirty="0" smtClean="0"/>
              <a:t>They usually come in families</a:t>
            </a:r>
          </a:p>
          <a:p>
            <a:pPr lvl="1"/>
            <a:r>
              <a:rPr lang="en-GB" sz="2400" dirty="0" smtClean="0"/>
              <a:t>Newer models add features (e.g., Pentium vs. 386)</a:t>
            </a:r>
          </a:p>
          <a:p>
            <a:pPr lvl="1"/>
            <a:r>
              <a:rPr lang="en-GB" sz="2400" dirty="0" smtClean="0"/>
              <a:t>But remain upwards-compatible with older models</a:t>
            </a:r>
          </a:p>
          <a:p>
            <a:pPr lvl="2"/>
            <a:r>
              <a:rPr lang="en-GB" sz="2000" dirty="0" smtClean="0"/>
              <a:t>A program written for an ISA will run on any compliant CPU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6238"/>
            <a:ext cx="8229600" cy="1143000"/>
          </a:xfrm>
        </p:spPr>
        <p:txBody>
          <a:bodyPr/>
          <a:lstStyle/>
          <a:p>
            <a:r>
              <a:rPr lang="en-US" dirty="0" smtClean="0"/>
              <a:t>Privileged vs. General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modern </a:t>
            </a:r>
            <a:r>
              <a:rPr lang="en-US" dirty="0" err="1" smtClean="0"/>
              <a:t>ISAs</a:t>
            </a:r>
            <a:r>
              <a:rPr lang="en-US" dirty="0" smtClean="0"/>
              <a:t> </a:t>
            </a:r>
            <a:r>
              <a:rPr lang="en-US" smtClean="0"/>
              <a:t>divide the instruction </a:t>
            </a:r>
            <a:r>
              <a:rPr lang="en-US" dirty="0" smtClean="0"/>
              <a:t>set into privileged vs. general</a:t>
            </a:r>
          </a:p>
          <a:p>
            <a:r>
              <a:rPr lang="en-US" dirty="0" smtClean="0"/>
              <a:t>Any code running on the machine can execute general instructions</a:t>
            </a:r>
          </a:p>
          <a:p>
            <a:r>
              <a:rPr lang="en-US" dirty="0" smtClean="0"/>
              <a:t>Processor must be put into a special mode to execute privileged instructions</a:t>
            </a:r>
          </a:p>
          <a:p>
            <a:pPr lvl="1"/>
            <a:r>
              <a:rPr lang="en-US" dirty="0" smtClean="0"/>
              <a:t>Usually only in that mode when the OS is running</a:t>
            </a:r>
          </a:p>
          <a:p>
            <a:pPr lvl="1"/>
            <a:r>
              <a:rPr lang="en-US" dirty="0" smtClean="0"/>
              <a:t>Privileged instructions do things that are “dangerous”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Platforms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5900"/>
            <a:ext cx="8229600" cy="4525963"/>
          </a:xfrm>
        </p:spPr>
        <p:txBody>
          <a:bodyPr/>
          <a:lstStyle/>
          <a:p>
            <a:r>
              <a:rPr lang="en-GB" dirty="0"/>
              <a:t>ISA doesn’t completely define a computer</a:t>
            </a:r>
            <a:endParaRPr lang="en-GB" dirty="0" smtClean="0"/>
          </a:p>
          <a:p>
            <a:pPr lvl="1"/>
            <a:r>
              <a:rPr lang="en-GB" dirty="0"/>
              <a:t>F</a:t>
            </a:r>
            <a:r>
              <a:rPr lang="en-GB" dirty="0" smtClean="0"/>
              <a:t>unctionality </a:t>
            </a:r>
            <a:r>
              <a:rPr lang="en-GB" dirty="0"/>
              <a:t>beyond user mode instructions</a:t>
            </a:r>
            <a:endParaRPr lang="en-GB" dirty="0" smtClean="0"/>
          </a:p>
          <a:p>
            <a:pPr lvl="2"/>
            <a:r>
              <a:rPr lang="en-GB" dirty="0"/>
              <a:t>I</a:t>
            </a:r>
            <a:r>
              <a:rPr lang="en-GB" dirty="0" smtClean="0"/>
              <a:t>nterrupt </a:t>
            </a:r>
            <a:r>
              <a:rPr lang="en-GB" dirty="0"/>
              <a:t>controllers, DMA controllers</a:t>
            </a:r>
            <a:endParaRPr lang="en-GB" dirty="0" smtClean="0"/>
          </a:p>
          <a:p>
            <a:pPr lvl="2"/>
            <a:r>
              <a:rPr lang="en-GB" dirty="0"/>
              <a:t>M</a:t>
            </a:r>
            <a:r>
              <a:rPr lang="en-GB" dirty="0" smtClean="0"/>
              <a:t>emory </a:t>
            </a:r>
            <a:r>
              <a:rPr lang="en-GB" dirty="0"/>
              <a:t>management unit, I/O busses</a:t>
            </a:r>
          </a:p>
          <a:p>
            <a:pPr lvl="2"/>
            <a:r>
              <a:rPr lang="en-GB" dirty="0"/>
              <a:t>BIOS, configuration, diagnostic features</a:t>
            </a:r>
            <a:endParaRPr lang="en-GB" dirty="0" smtClean="0"/>
          </a:p>
          <a:p>
            <a:pPr lvl="2"/>
            <a:r>
              <a:rPr lang="en-GB" dirty="0"/>
              <a:t>M</a:t>
            </a:r>
            <a:r>
              <a:rPr lang="en-GB" dirty="0" smtClean="0"/>
              <a:t>ulti</a:t>
            </a:r>
            <a:r>
              <a:rPr lang="en-GB" dirty="0"/>
              <a:t>-processor &amp; interconnect support</a:t>
            </a:r>
          </a:p>
          <a:p>
            <a:pPr lvl="1"/>
            <a:r>
              <a:rPr lang="en-GB" dirty="0"/>
              <a:t>I/O devices</a:t>
            </a:r>
            <a:endParaRPr lang="en-GB" dirty="0" smtClean="0"/>
          </a:p>
          <a:p>
            <a:pPr lvl="2"/>
            <a:r>
              <a:rPr lang="en-GB" dirty="0"/>
              <a:t>D</a:t>
            </a:r>
            <a:r>
              <a:rPr lang="en-GB" dirty="0" smtClean="0"/>
              <a:t>isplay</a:t>
            </a:r>
            <a:r>
              <a:rPr lang="en-GB" dirty="0"/>
              <a:t>, disk, network, serial device controllers</a:t>
            </a:r>
            <a:endParaRPr lang="en-GB" dirty="0" smtClean="0"/>
          </a:p>
          <a:p>
            <a:r>
              <a:rPr lang="en-GB" dirty="0"/>
              <a:t>T</a:t>
            </a:r>
            <a:r>
              <a:rPr lang="en-GB" dirty="0" smtClean="0"/>
              <a:t>hese </a:t>
            </a:r>
            <a:r>
              <a:rPr lang="en-GB" dirty="0"/>
              <a:t>variations are called “platforms”</a:t>
            </a:r>
            <a:endParaRPr lang="en-GB" dirty="0" smtClean="0"/>
          </a:p>
          <a:p>
            <a:pPr lvl="1"/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dirty="0"/>
              <a:t>platform on which the OS must run</a:t>
            </a:r>
          </a:p>
          <a:p>
            <a:endParaRPr lang="en-GB" dirty="0"/>
          </a:p>
          <a:p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Portability to</a:t>
            </a:r>
            <a:r>
              <a:rPr lang="en-GB" dirty="0" smtClean="0"/>
              <a:t> Multiple </a:t>
            </a:r>
            <a:r>
              <a:rPr lang="en-GB" dirty="0" err="1"/>
              <a:t>ISAs</a:t>
            </a:r>
            <a:endParaRPr lang="en-GB" dirty="0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397000"/>
            <a:ext cx="8229600" cy="4525963"/>
          </a:xfrm>
        </p:spPr>
        <p:txBody>
          <a:bodyPr>
            <a:noAutofit/>
          </a:bodyPr>
          <a:lstStyle/>
          <a:p>
            <a:r>
              <a:rPr lang="en-GB" sz="2400" dirty="0" smtClean="0"/>
              <a:t>A successful </a:t>
            </a:r>
            <a:r>
              <a:rPr lang="en-GB" sz="2400" dirty="0"/>
              <a:t>OS will run on many </a:t>
            </a:r>
            <a:r>
              <a:rPr lang="en-GB" sz="2400" dirty="0" err="1"/>
              <a:t>ISAs</a:t>
            </a:r>
            <a:endParaRPr lang="en-GB" sz="2400" dirty="0" smtClean="0"/>
          </a:p>
          <a:p>
            <a:pPr lvl="1"/>
            <a:r>
              <a:rPr lang="en-GB" sz="2000" dirty="0"/>
              <a:t>S</a:t>
            </a:r>
            <a:r>
              <a:rPr lang="en-GB" sz="2000" dirty="0" smtClean="0"/>
              <a:t>ome </a:t>
            </a:r>
            <a:r>
              <a:rPr lang="en-GB" sz="2000" dirty="0"/>
              <a:t>customers cannot choose their ISA</a:t>
            </a:r>
            <a:endParaRPr lang="en-GB" sz="2000" dirty="0" smtClean="0"/>
          </a:p>
          <a:p>
            <a:pPr lvl="1"/>
            <a:r>
              <a:rPr lang="en-GB" sz="2000" dirty="0"/>
              <a:t>I</a:t>
            </a:r>
            <a:r>
              <a:rPr lang="en-GB" sz="2000" dirty="0" smtClean="0"/>
              <a:t>f </a:t>
            </a:r>
            <a:r>
              <a:rPr lang="en-GB" sz="2000" dirty="0"/>
              <a:t>you don’t support it, you can’t sell to </a:t>
            </a:r>
            <a:r>
              <a:rPr lang="en-GB" sz="2000" dirty="0" smtClean="0"/>
              <a:t>them</a:t>
            </a:r>
          </a:p>
          <a:p>
            <a:r>
              <a:rPr lang="en-GB" sz="2400" dirty="0" smtClean="0"/>
              <a:t>Which implies we’ll abstract the ISA</a:t>
            </a:r>
          </a:p>
          <a:p>
            <a:r>
              <a:rPr lang="en-GB" sz="2400" dirty="0"/>
              <a:t>M</a:t>
            </a:r>
            <a:r>
              <a:rPr lang="en-GB" sz="2400" dirty="0" smtClean="0"/>
              <a:t>inimal </a:t>
            </a:r>
            <a:r>
              <a:rPr lang="en-GB" sz="2400" dirty="0"/>
              <a:t>assumptions about specific</a:t>
            </a:r>
            <a:r>
              <a:rPr lang="en-GB" sz="2400" dirty="0" smtClean="0"/>
              <a:t> HW</a:t>
            </a:r>
          </a:p>
          <a:p>
            <a:pPr lvl="1"/>
            <a:r>
              <a:rPr lang="en-GB" sz="2000" dirty="0"/>
              <a:t>G</a:t>
            </a:r>
            <a:r>
              <a:rPr lang="en-GB" sz="2000" dirty="0" smtClean="0"/>
              <a:t>eneral </a:t>
            </a:r>
            <a:r>
              <a:rPr lang="en-GB" sz="2000" dirty="0"/>
              <a:t>frameworks are</a:t>
            </a:r>
            <a:r>
              <a:rPr lang="en-GB" sz="2000" dirty="0" smtClean="0"/>
              <a:t> HW </a:t>
            </a:r>
            <a:r>
              <a:rPr lang="en-GB" sz="2000" dirty="0"/>
              <a:t>independent</a:t>
            </a:r>
            <a:endParaRPr lang="en-GB" sz="2000" dirty="0" smtClean="0"/>
          </a:p>
          <a:p>
            <a:pPr lvl="2"/>
            <a:r>
              <a:rPr lang="en-GB" sz="1800" dirty="0"/>
              <a:t>F</a:t>
            </a:r>
            <a:r>
              <a:rPr lang="en-GB" sz="1800" dirty="0" smtClean="0"/>
              <a:t>ile </a:t>
            </a:r>
            <a:r>
              <a:rPr lang="en-GB" sz="1800" dirty="0"/>
              <a:t>systems, protocols, processes, etc.</a:t>
            </a:r>
            <a:endParaRPr lang="en-GB" sz="1800" dirty="0" smtClean="0"/>
          </a:p>
          <a:p>
            <a:pPr lvl="1"/>
            <a:r>
              <a:rPr lang="en-GB" sz="2000" dirty="0" smtClean="0"/>
              <a:t>HW </a:t>
            </a:r>
            <a:r>
              <a:rPr lang="en-GB" sz="2000" dirty="0"/>
              <a:t>assumptions isolated to specific modules</a:t>
            </a:r>
            <a:endParaRPr lang="en-GB" sz="2000" dirty="0" smtClean="0"/>
          </a:p>
          <a:p>
            <a:pPr lvl="2"/>
            <a:r>
              <a:rPr lang="en-GB" sz="1800" dirty="0"/>
              <a:t>C</a:t>
            </a:r>
            <a:r>
              <a:rPr lang="en-GB" sz="1800" dirty="0" smtClean="0"/>
              <a:t>ontext </a:t>
            </a:r>
            <a:r>
              <a:rPr lang="en-GB" sz="1800" dirty="0"/>
              <a:t>switching, I/O, memory management</a:t>
            </a:r>
            <a:endParaRPr lang="en-GB" sz="1800" dirty="0" smtClean="0"/>
          </a:p>
          <a:p>
            <a:pPr lvl="1"/>
            <a:r>
              <a:rPr lang="en-GB" sz="2000" dirty="0"/>
              <a:t>C</a:t>
            </a:r>
            <a:r>
              <a:rPr lang="en-GB" sz="2000" dirty="0" smtClean="0"/>
              <a:t>areful </a:t>
            </a:r>
            <a:r>
              <a:rPr lang="en-GB" sz="2000" dirty="0"/>
              <a:t>use of types</a:t>
            </a:r>
            <a:endParaRPr lang="en-GB" sz="2000" dirty="0" smtClean="0"/>
          </a:p>
          <a:p>
            <a:pPr lvl="2"/>
            <a:r>
              <a:rPr lang="en-GB" sz="1800" dirty="0"/>
              <a:t>W</a:t>
            </a:r>
            <a:r>
              <a:rPr lang="en-GB" sz="1800" dirty="0" smtClean="0"/>
              <a:t>ord </a:t>
            </a:r>
            <a:r>
              <a:rPr lang="en-GB" sz="1800" dirty="0"/>
              <a:t>length, sign extension, byte order, </a:t>
            </a:r>
            <a:r>
              <a:rPr lang="en-GB" sz="1800" dirty="0" smtClean="0"/>
              <a:t>alignment</a:t>
            </a:r>
          </a:p>
          <a:p>
            <a:r>
              <a:rPr lang="en-GB" sz="2400" dirty="0" smtClean="0"/>
              <a:t>How can an OS manufacturer distribute to all these different </a:t>
            </a:r>
            <a:r>
              <a:rPr lang="en-GB" sz="2400" dirty="0" err="1" smtClean="0"/>
              <a:t>ISAs</a:t>
            </a:r>
            <a:r>
              <a:rPr lang="en-GB" sz="2400" dirty="0" smtClean="0"/>
              <a:t> and platforms?</a:t>
            </a:r>
            <a:endParaRPr lang="en-GB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Binary Distribution Model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44600"/>
            <a:ext cx="8229600" cy="4525963"/>
          </a:xfrm>
        </p:spPr>
        <p:txBody>
          <a:bodyPr/>
          <a:lstStyle/>
          <a:p>
            <a:r>
              <a:rPr lang="en-GB" dirty="0"/>
              <a:t>B</a:t>
            </a:r>
            <a:r>
              <a:rPr lang="en-GB" dirty="0" smtClean="0"/>
              <a:t>inary </a:t>
            </a:r>
            <a:r>
              <a:rPr lang="en-GB" dirty="0"/>
              <a:t>is the opposite of source</a:t>
            </a:r>
            <a:endParaRPr lang="en-GB" dirty="0" smtClean="0"/>
          </a:p>
          <a:p>
            <a:pPr lvl="1"/>
            <a:r>
              <a:rPr lang="en-GB" dirty="0"/>
              <a:t>A</a:t>
            </a:r>
            <a:r>
              <a:rPr lang="en-GB" dirty="0" smtClean="0"/>
              <a:t> </a:t>
            </a:r>
            <a:r>
              <a:rPr lang="en-GB" dirty="0"/>
              <a:t>source distribution must be compiled</a:t>
            </a:r>
            <a:endParaRPr lang="en-GB" dirty="0" smtClean="0"/>
          </a:p>
          <a:p>
            <a:pPr lvl="1"/>
            <a:r>
              <a:rPr lang="en-GB" dirty="0"/>
              <a:t>A</a:t>
            </a:r>
            <a:r>
              <a:rPr lang="en-GB" dirty="0" smtClean="0"/>
              <a:t> </a:t>
            </a:r>
            <a:r>
              <a:rPr lang="en-GB" dirty="0"/>
              <a:t>binary distribution is ready to </a:t>
            </a:r>
            <a:r>
              <a:rPr lang="en-GB" dirty="0" smtClean="0"/>
              <a:t>run</a:t>
            </a:r>
          </a:p>
          <a:p>
            <a:r>
              <a:rPr lang="en-GB" dirty="0" err="1" smtClean="0"/>
              <a:t>OSes</a:t>
            </a:r>
            <a:r>
              <a:rPr lang="en-GB" dirty="0" smtClean="0"/>
              <a:t> usually distributed in binary</a:t>
            </a:r>
          </a:p>
          <a:p>
            <a:r>
              <a:rPr lang="en-GB" dirty="0"/>
              <a:t>O</a:t>
            </a:r>
            <a:r>
              <a:rPr lang="en-GB" dirty="0" smtClean="0"/>
              <a:t>ne </a:t>
            </a:r>
            <a:r>
              <a:rPr lang="en-GB" dirty="0"/>
              <a:t>binary distribution per </a:t>
            </a:r>
            <a:r>
              <a:rPr lang="en-GB" dirty="0" smtClean="0"/>
              <a:t>ISA</a:t>
            </a:r>
          </a:p>
          <a:p>
            <a:r>
              <a:rPr lang="en-GB" dirty="0"/>
              <a:t>B</a:t>
            </a:r>
            <a:r>
              <a:rPr lang="en-GB" dirty="0" smtClean="0"/>
              <a:t>inary </a:t>
            </a:r>
            <a:r>
              <a:rPr lang="en-GB" dirty="0"/>
              <a:t>model for platform support</a:t>
            </a:r>
            <a:endParaRPr lang="en-GB" dirty="0" smtClean="0"/>
          </a:p>
          <a:p>
            <a:pPr lvl="1"/>
            <a:r>
              <a:rPr lang="en-GB" dirty="0"/>
              <a:t>D</a:t>
            </a:r>
            <a:r>
              <a:rPr lang="en-GB" dirty="0" smtClean="0"/>
              <a:t>evice </a:t>
            </a:r>
            <a:r>
              <a:rPr lang="en-GB" dirty="0"/>
              <a:t>drivers can be added, after-market</a:t>
            </a:r>
            <a:endParaRPr lang="en-GB" dirty="0" smtClean="0"/>
          </a:p>
          <a:p>
            <a:pPr lvl="2"/>
            <a:r>
              <a:rPr lang="en-GB" dirty="0"/>
              <a:t>C</a:t>
            </a:r>
            <a:r>
              <a:rPr lang="en-GB" dirty="0" smtClean="0"/>
              <a:t>an </a:t>
            </a:r>
            <a:r>
              <a:rPr lang="en-GB" dirty="0"/>
              <a:t>be written and distributed by 3</a:t>
            </a:r>
            <a:r>
              <a:rPr lang="en-GB" baseline="30000" dirty="0"/>
              <a:t>rd</a:t>
            </a:r>
            <a:r>
              <a:rPr lang="en-GB" dirty="0"/>
              <a:t> parties</a:t>
            </a:r>
            <a:endParaRPr lang="en-GB" dirty="0" smtClean="0"/>
          </a:p>
          <a:p>
            <a:pPr lvl="2"/>
            <a:r>
              <a:rPr lang="en-GB" dirty="0"/>
              <a:t>S</a:t>
            </a:r>
            <a:r>
              <a:rPr lang="en-GB" dirty="0" smtClean="0"/>
              <a:t>ame </a:t>
            </a:r>
            <a:r>
              <a:rPr lang="en-GB" dirty="0"/>
              <a:t>driver works with many versions of OS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Not a Source Distribution?</a:t>
            </a:r>
            <a:endParaRPr lang="en-US" sz="4800" dirty="0"/>
          </a:p>
        </p:txBody>
      </p:sp>
      <p:sp>
        <p:nvSpPr>
          <p:cNvPr id="191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en-US" dirty="0"/>
              <a:t>What is wrong with distributing an OS in source form?</a:t>
            </a:r>
          </a:p>
          <a:p>
            <a:pPr marL="990600" lvl="1" indent="-533400">
              <a:buFontTx/>
              <a:buAutoNum type="arabicPeriod"/>
            </a:pPr>
            <a:r>
              <a:rPr lang="en-US" i="1" dirty="0"/>
              <a:t>On </a:t>
            </a:r>
            <a:r>
              <a:rPr lang="en-US" i="1" dirty="0" smtClean="0"/>
              <a:t>what </a:t>
            </a:r>
            <a:r>
              <a:rPr lang="en-US" i="1" dirty="0"/>
              <a:t>are you going to compile it?</a:t>
            </a:r>
          </a:p>
          <a:p>
            <a:pPr marL="990600" lvl="1" indent="-533400">
              <a:buFontTx/>
              <a:buAutoNum type="arabicPeriod"/>
            </a:pPr>
            <a:r>
              <a:rPr lang="en-US" i="1" dirty="0"/>
              <a:t>Are your customers competent to build the OS?  Do they want to build the OS?</a:t>
            </a:r>
          </a:p>
          <a:p>
            <a:pPr marL="990600" lvl="1" indent="-533400">
              <a:buFontTx/>
              <a:buAutoNum type="arabicPeriod"/>
            </a:pPr>
            <a:r>
              <a:rPr lang="en-US" i="1" dirty="0"/>
              <a:t>Do you really want to give all of your customers the sources to your main product</a:t>
            </a:r>
            <a:r>
              <a:rPr lang="en-US" i="1" dirty="0" smtClean="0"/>
              <a:t>?</a:t>
            </a:r>
          </a:p>
          <a:p>
            <a:pPr marL="590550" indent="-533400"/>
            <a:r>
              <a:rPr lang="en-US" dirty="0" smtClean="0"/>
              <a:t>Open source </a:t>
            </a:r>
            <a:r>
              <a:rPr lang="en-US" dirty="0" err="1" smtClean="0"/>
              <a:t>OSes</a:t>
            </a:r>
            <a:r>
              <a:rPr lang="en-US" dirty="0" smtClean="0"/>
              <a:t> are available</a:t>
            </a:r>
          </a:p>
          <a:p>
            <a:pPr marL="990600" lvl="1" indent="-533400"/>
            <a:r>
              <a:rPr lang="en-US" dirty="0" smtClean="0"/>
              <a:t>But most users still download the binary versions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1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Binary Configuration Model</a:t>
            </a:r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82000" cy="51816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Good to eliminate </a:t>
            </a:r>
            <a:r>
              <a:rPr lang="en-GB" dirty="0"/>
              <a:t>manual/static configuration</a:t>
            </a:r>
            <a:endParaRPr lang="en-GB" dirty="0" smtClean="0"/>
          </a:p>
          <a:p>
            <a:pPr lvl="1"/>
            <a:r>
              <a:rPr lang="en-GB" dirty="0"/>
              <a:t>E</a:t>
            </a:r>
            <a:r>
              <a:rPr lang="en-GB" dirty="0" smtClean="0"/>
              <a:t>nable </a:t>
            </a:r>
            <a:r>
              <a:rPr lang="en-GB" dirty="0"/>
              <a:t>one distribution to serve all users</a:t>
            </a:r>
            <a:endParaRPr lang="en-GB" dirty="0" smtClean="0"/>
          </a:p>
          <a:p>
            <a:pPr lvl="1"/>
            <a:r>
              <a:rPr lang="en-GB" dirty="0"/>
              <a:t>I</a:t>
            </a:r>
            <a:r>
              <a:rPr lang="en-GB" dirty="0" smtClean="0"/>
              <a:t>mprove </a:t>
            </a:r>
            <a:r>
              <a:rPr lang="en-GB" dirty="0"/>
              <a:t>both ease of use and performance</a:t>
            </a:r>
            <a:endParaRPr lang="en-GB" dirty="0" smtClean="0"/>
          </a:p>
          <a:p>
            <a:r>
              <a:rPr lang="en-GB" dirty="0"/>
              <a:t>A</a:t>
            </a:r>
            <a:r>
              <a:rPr lang="en-GB" dirty="0" smtClean="0"/>
              <a:t>utomatic </a:t>
            </a:r>
            <a:r>
              <a:rPr lang="en-GB" dirty="0"/>
              <a:t>hardware discovery</a:t>
            </a:r>
            <a:endParaRPr lang="en-GB" dirty="0" smtClean="0"/>
          </a:p>
          <a:p>
            <a:pPr lvl="1"/>
            <a:r>
              <a:rPr lang="en-GB" dirty="0" smtClean="0"/>
              <a:t>Self-identifying </a:t>
            </a:r>
            <a:r>
              <a:rPr lang="en-GB" dirty="0"/>
              <a:t>busses</a:t>
            </a:r>
          </a:p>
          <a:p>
            <a:pPr lvl="2"/>
            <a:r>
              <a:rPr lang="en-GB" dirty="0"/>
              <a:t>PCI, USB, PCMCIA, EISA, etc. </a:t>
            </a:r>
            <a:endParaRPr lang="en-GB" dirty="0" smtClean="0"/>
          </a:p>
          <a:p>
            <a:pPr lvl="1"/>
            <a:r>
              <a:rPr lang="en-GB" dirty="0"/>
              <a:t>A</a:t>
            </a:r>
            <a:r>
              <a:rPr lang="en-GB" dirty="0" smtClean="0"/>
              <a:t>utomatically </a:t>
            </a:r>
            <a:r>
              <a:rPr lang="en-GB" dirty="0"/>
              <a:t>find and load required drivers</a:t>
            </a:r>
            <a:endParaRPr lang="en-GB" dirty="0" smtClean="0"/>
          </a:p>
          <a:p>
            <a:r>
              <a:rPr lang="en-GB" dirty="0"/>
              <a:t>A</a:t>
            </a:r>
            <a:r>
              <a:rPr lang="en-GB" dirty="0" smtClean="0"/>
              <a:t>utomatic </a:t>
            </a:r>
            <a:r>
              <a:rPr lang="en-GB" dirty="0"/>
              <a:t>resource allocation</a:t>
            </a:r>
            <a:endParaRPr lang="en-GB" dirty="0" smtClean="0"/>
          </a:p>
          <a:p>
            <a:pPr lvl="1"/>
            <a:r>
              <a:rPr lang="en-GB" dirty="0"/>
              <a:t>E</a:t>
            </a:r>
            <a:r>
              <a:rPr lang="en-GB" dirty="0" smtClean="0"/>
              <a:t>liminate </a:t>
            </a:r>
            <a:r>
              <a:rPr lang="en-GB" dirty="0"/>
              <a:t>fixed sized resource pools</a:t>
            </a:r>
            <a:endParaRPr lang="en-GB" dirty="0" smtClean="0"/>
          </a:p>
          <a:p>
            <a:pPr lvl="1"/>
            <a:r>
              <a:rPr lang="en-GB" dirty="0"/>
              <a:t>D</a:t>
            </a:r>
            <a:r>
              <a:rPr lang="en-GB" dirty="0" smtClean="0"/>
              <a:t>ynamically </a:t>
            </a:r>
            <a:r>
              <a:rPr lang="en-GB" dirty="0"/>
              <a:t>(</a:t>
            </a:r>
            <a:r>
              <a:rPr lang="en-GB" dirty="0" err="1"/>
              <a:t>re)allocate</a:t>
            </a:r>
            <a:r>
              <a:rPr lang="en-GB" dirty="0"/>
              <a:t> resources on demand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Interface Stability</a:t>
            </a:r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GB" dirty="0"/>
              <a:t>P</a:t>
            </a:r>
            <a:r>
              <a:rPr lang="en-GB" dirty="0" smtClean="0"/>
              <a:t>eople </a:t>
            </a:r>
            <a:r>
              <a:rPr lang="en-GB" dirty="0"/>
              <a:t>want new releases of an OS</a:t>
            </a:r>
            <a:endParaRPr lang="en-GB" dirty="0" smtClean="0"/>
          </a:p>
          <a:p>
            <a:pPr lvl="1"/>
            <a:r>
              <a:rPr lang="en-GB" dirty="0"/>
              <a:t>N</a:t>
            </a:r>
            <a:r>
              <a:rPr lang="en-GB" dirty="0" smtClean="0"/>
              <a:t>ew </a:t>
            </a:r>
            <a:r>
              <a:rPr lang="en-GB" dirty="0"/>
              <a:t>features, bug fixes, enhancements</a:t>
            </a:r>
            <a:endParaRPr lang="en-GB" dirty="0" smtClean="0"/>
          </a:p>
          <a:p>
            <a:r>
              <a:rPr lang="en-GB" dirty="0"/>
              <a:t>P</a:t>
            </a:r>
            <a:r>
              <a:rPr lang="en-GB" dirty="0" smtClean="0"/>
              <a:t>eople </a:t>
            </a:r>
            <a:r>
              <a:rPr lang="en-GB" dirty="0"/>
              <a:t>also fear new releases of an OS</a:t>
            </a:r>
          </a:p>
          <a:p>
            <a:pPr lvl="1"/>
            <a:r>
              <a:rPr lang="en-GB" dirty="0"/>
              <a:t>OS changes can break old applications</a:t>
            </a:r>
            <a:endParaRPr lang="en-GB" dirty="0" smtClean="0"/>
          </a:p>
          <a:p>
            <a:r>
              <a:rPr lang="en-GB" dirty="0"/>
              <a:t>H</a:t>
            </a:r>
            <a:r>
              <a:rPr lang="en-GB" dirty="0" smtClean="0"/>
              <a:t>ow </a:t>
            </a:r>
            <a:r>
              <a:rPr lang="en-GB" dirty="0"/>
              <a:t>can we prevent such problems?</a:t>
            </a:r>
            <a:endParaRPr lang="en-GB" dirty="0" smtClean="0"/>
          </a:p>
          <a:p>
            <a:pPr lvl="1"/>
            <a:r>
              <a:rPr lang="en-GB" dirty="0"/>
              <a:t>D</a:t>
            </a:r>
            <a:r>
              <a:rPr lang="en-GB" dirty="0" smtClean="0"/>
              <a:t>efine </a:t>
            </a:r>
            <a:r>
              <a:rPr lang="en-GB" dirty="0"/>
              <a:t>well specified Application </a:t>
            </a:r>
            <a:r>
              <a:rPr lang="en-GB" dirty="0" smtClean="0"/>
              <a:t>Interfaces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GB" dirty="0" smtClean="0"/>
              <a:t>Application programming interfaces (APIs)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GB" dirty="0" smtClean="0"/>
              <a:t>Application binary interfaces (</a:t>
            </a:r>
            <a:r>
              <a:rPr lang="en-GB" dirty="0" err="1" smtClean="0"/>
              <a:t>ABIs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Applications </a:t>
            </a:r>
            <a:r>
              <a:rPr lang="en-GB" dirty="0"/>
              <a:t>only use committed interfaces</a:t>
            </a:r>
          </a:p>
          <a:p>
            <a:pPr lvl="1"/>
            <a:r>
              <a:rPr lang="en-GB" dirty="0"/>
              <a:t>OS vendors preserve upwards-compatibility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Functionality Is In the OS?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020"/>
            <a:ext cx="8229600" cy="4525963"/>
          </a:xfrm>
        </p:spPr>
        <p:txBody>
          <a:bodyPr/>
          <a:lstStyle/>
          <a:p>
            <a:r>
              <a:rPr lang="en-GB" sz="2800" dirty="0" smtClean="0"/>
              <a:t>As much as necessary, as little as possible</a:t>
            </a:r>
          </a:p>
          <a:p>
            <a:pPr lvl="1"/>
            <a:r>
              <a:rPr lang="en-GB" sz="2400" dirty="0" smtClean="0"/>
              <a:t>OS code is </a:t>
            </a:r>
            <a:r>
              <a:rPr lang="en-GB" sz="2400" u="sng" dirty="0" smtClean="0"/>
              <a:t>very expensive</a:t>
            </a:r>
            <a:r>
              <a:rPr lang="en-GB" sz="2400" dirty="0" smtClean="0"/>
              <a:t> to develop and maintain</a:t>
            </a:r>
          </a:p>
          <a:p>
            <a:r>
              <a:rPr lang="en-GB" sz="2800" dirty="0" smtClean="0"/>
              <a:t>Functionality must be in the OS if it ...</a:t>
            </a:r>
          </a:p>
          <a:p>
            <a:pPr lvl="1"/>
            <a:r>
              <a:rPr lang="en-GB" sz="2400" dirty="0" smtClean="0"/>
              <a:t>Requires the use of privileged instructions</a:t>
            </a:r>
          </a:p>
          <a:p>
            <a:pPr lvl="1"/>
            <a:r>
              <a:rPr lang="en-GB" sz="2400" dirty="0" smtClean="0"/>
              <a:t>Requires the manipulation of OS data structures</a:t>
            </a:r>
          </a:p>
          <a:p>
            <a:pPr lvl="1"/>
            <a:r>
              <a:rPr lang="en-GB" sz="2400" dirty="0" smtClean="0"/>
              <a:t>Must maintain security, trust, or resource integrity</a:t>
            </a:r>
          </a:p>
          <a:p>
            <a:r>
              <a:rPr lang="en-GB" sz="2800" dirty="0" smtClean="0"/>
              <a:t>Functions should be in libraries if they ...</a:t>
            </a:r>
          </a:p>
          <a:p>
            <a:pPr lvl="1"/>
            <a:r>
              <a:rPr lang="en-GB" sz="2400" dirty="0" smtClean="0"/>
              <a:t>Are a service commonly needed by applications</a:t>
            </a:r>
          </a:p>
          <a:p>
            <a:pPr lvl="1"/>
            <a:r>
              <a:rPr lang="en-GB" sz="2400" dirty="0" smtClean="0"/>
              <a:t>Do not actually have to be implemented inside OS</a:t>
            </a:r>
          </a:p>
          <a:p>
            <a:r>
              <a:rPr lang="en-GB" sz="2800" dirty="0" smtClean="0"/>
              <a:t>But there is also the performance excuse</a:t>
            </a:r>
          </a:p>
          <a:p>
            <a:pPr lvl="1"/>
            <a:r>
              <a:rPr lang="en-GB" sz="2400" dirty="0" smtClean="0"/>
              <a:t>Some things may be faster if done in the OS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OS and Abstraction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major function of an OS is to offer abstract versions of resources</a:t>
            </a:r>
          </a:p>
          <a:p>
            <a:pPr lvl="1"/>
            <a:r>
              <a:rPr lang="en-US" dirty="0" smtClean="0"/>
              <a:t>As opposed to actual physical resources</a:t>
            </a:r>
          </a:p>
          <a:p>
            <a:r>
              <a:rPr lang="en-US" dirty="0" smtClean="0"/>
              <a:t>Essentially, the OS implements the abstract resources using the physical resources</a:t>
            </a:r>
          </a:p>
          <a:p>
            <a:pPr lvl="1"/>
            <a:r>
              <a:rPr lang="en-US" dirty="0" smtClean="0"/>
              <a:t>E.g., processes (an abstraction) are implemented using the CPU and RAM (physical resources)</a:t>
            </a:r>
          </a:p>
          <a:p>
            <a:pPr lvl="1"/>
            <a:r>
              <a:rPr lang="en-US" dirty="0" smtClean="0"/>
              <a:t>And files (an abstraction) are implemented using disks (a physical resource)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724684" y="540399"/>
            <a:ext cx="5709570" cy="676743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OS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 Ph.D. dissertation was on the Locus operating system</a:t>
            </a:r>
          </a:p>
          <a:p>
            <a:r>
              <a:rPr lang="en-US" dirty="0" smtClean="0"/>
              <a:t>Much research on file systems</a:t>
            </a:r>
          </a:p>
          <a:p>
            <a:pPr lvl="1"/>
            <a:r>
              <a:rPr lang="en-US" dirty="0" err="1" smtClean="0"/>
              <a:t>Ficus</a:t>
            </a:r>
            <a:r>
              <a:rPr lang="en-US" dirty="0" smtClean="0"/>
              <a:t>, Rumor, Truffles, Conquest</a:t>
            </a:r>
          </a:p>
          <a:p>
            <a:r>
              <a:rPr lang="en-US" dirty="0" smtClean="0"/>
              <a:t>Research on OS security issues</a:t>
            </a:r>
          </a:p>
          <a:p>
            <a:pPr lvl="1"/>
            <a:r>
              <a:rPr lang="en-US" dirty="0" smtClean="0"/>
              <a:t>Data Tethers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3248"/>
            <a:ext cx="8229600" cy="1143000"/>
          </a:xfrm>
        </p:spPr>
        <p:txBody>
          <a:bodyPr/>
          <a:lstStyle/>
          <a:p>
            <a:r>
              <a:rPr lang="en-US" dirty="0" smtClean="0"/>
              <a:t>Why Abstract Resources?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The abstractions are typically simpler and better suited for programmers and users</a:t>
            </a:r>
          </a:p>
          <a:p>
            <a:pPr lvl="1"/>
            <a:r>
              <a:rPr lang="en-GB" sz="2400" dirty="0" smtClean="0"/>
              <a:t>Easier to use than the original resources</a:t>
            </a:r>
          </a:p>
          <a:p>
            <a:pPr lvl="2"/>
            <a:r>
              <a:rPr lang="en-GB" sz="2000" dirty="0" smtClean="0"/>
              <a:t>E.g., don’t need to worry about keeping track of disk interrupts</a:t>
            </a:r>
          </a:p>
          <a:p>
            <a:pPr lvl="1"/>
            <a:r>
              <a:rPr lang="en-GB" sz="2400" dirty="0" smtClean="0"/>
              <a:t>Compartmentalize/encapsulate complexity</a:t>
            </a:r>
          </a:p>
          <a:p>
            <a:pPr lvl="2"/>
            <a:r>
              <a:rPr lang="en-GB" sz="2000" dirty="0" smtClean="0"/>
              <a:t>E.g., need not be concerned about what other executing code is doing and how to stay out of its way</a:t>
            </a:r>
          </a:p>
          <a:p>
            <a:pPr lvl="1"/>
            <a:r>
              <a:rPr lang="en-GB" sz="2400" dirty="0" smtClean="0"/>
              <a:t>Eliminate </a:t>
            </a:r>
            <a:r>
              <a:rPr lang="en-GB" sz="2400" dirty="0" err="1" smtClean="0"/>
              <a:t>behavior</a:t>
            </a:r>
            <a:r>
              <a:rPr lang="en-GB" sz="2400" dirty="0" smtClean="0"/>
              <a:t> that is irrelevant to user</a:t>
            </a:r>
          </a:p>
          <a:p>
            <a:pPr lvl="2"/>
            <a:r>
              <a:rPr lang="en-GB" sz="2000" dirty="0" smtClean="0"/>
              <a:t>E.g., hide the slow erase cycle of flash memory</a:t>
            </a:r>
          </a:p>
          <a:p>
            <a:pPr lvl="1"/>
            <a:r>
              <a:rPr lang="en-GB" sz="2400" dirty="0" smtClean="0"/>
              <a:t>Create more convenient </a:t>
            </a:r>
            <a:r>
              <a:rPr lang="en-GB" sz="2400" dirty="0" err="1" smtClean="0"/>
              <a:t>behavior</a:t>
            </a:r>
            <a:endParaRPr lang="en-GB" sz="2400" dirty="0" smtClean="0"/>
          </a:p>
          <a:p>
            <a:pPr lvl="2"/>
            <a:r>
              <a:rPr lang="en-GB" sz="2000" dirty="0" smtClean="0"/>
              <a:t>E.g., make it look like you have the network interface entirely for your own use</a:t>
            </a:r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Generalizing Abstractions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0270"/>
            <a:ext cx="8229600" cy="4525963"/>
          </a:xfrm>
        </p:spPr>
        <p:txBody>
          <a:bodyPr/>
          <a:lstStyle/>
          <a:p>
            <a:r>
              <a:rPr lang="en-GB" sz="2800" dirty="0" smtClean="0"/>
              <a:t>Lots of variations in machines’ HW and SW</a:t>
            </a:r>
          </a:p>
          <a:p>
            <a:r>
              <a:rPr lang="en-GB" sz="2800" dirty="0" smtClean="0"/>
              <a:t>So make many different types appear to be same</a:t>
            </a:r>
          </a:p>
          <a:p>
            <a:pPr lvl="1"/>
            <a:r>
              <a:rPr lang="en-GB" sz="2400" dirty="0" smtClean="0"/>
              <a:t>So applications can deal with single common class</a:t>
            </a:r>
          </a:p>
          <a:p>
            <a:r>
              <a:rPr lang="en-GB" sz="2800" dirty="0" smtClean="0"/>
              <a:t>Usually involves a common unifying model</a:t>
            </a:r>
          </a:p>
          <a:p>
            <a:pPr lvl="1"/>
            <a:r>
              <a:rPr lang="en-GB" sz="2400" dirty="0" smtClean="0"/>
              <a:t>E.g., portable document format (</a:t>
            </a:r>
            <a:r>
              <a:rPr lang="en-GB" sz="2400" dirty="0" err="1" smtClean="0"/>
              <a:t>pdf</a:t>
            </a:r>
            <a:r>
              <a:rPr lang="en-GB" sz="2400" dirty="0" smtClean="0"/>
              <a:t>) for printers</a:t>
            </a:r>
          </a:p>
          <a:p>
            <a:pPr lvl="1"/>
            <a:r>
              <a:rPr lang="en-GB" sz="2400" dirty="0" smtClean="0"/>
              <a:t>Or SCSI standard for disks, CDs and tapes</a:t>
            </a:r>
          </a:p>
          <a:p>
            <a:r>
              <a:rPr lang="en-GB" sz="2800" dirty="0" smtClean="0"/>
              <a:t>Usually involves a </a:t>
            </a:r>
            <a:r>
              <a:rPr lang="en-GB" sz="2800" u="sng" dirty="0" smtClean="0"/>
              <a:t>federation framework</a:t>
            </a:r>
          </a:p>
          <a:p>
            <a:pPr lvl="1"/>
            <a:r>
              <a:rPr lang="en-GB" sz="2400" dirty="0" smtClean="0"/>
              <a:t>Per sub-type implementations of standard functions</a:t>
            </a:r>
          </a:p>
          <a:p>
            <a:r>
              <a:rPr lang="en-GB" sz="2800" dirty="0" smtClean="0"/>
              <a:t>For example:</a:t>
            </a:r>
            <a:endParaRPr lang="en-GB" sz="2400" dirty="0" smtClean="0"/>
          </a:p>
          <a:p>
            <a:pPr lvl="1"/>
            <a:r>
              <a:rPr lang="en-GB" sz="2400" dirty="0" smtClean="0"/>
              <a:t>Printer drivers make different printers look the same</a:t>
            </a:r>
          </a:p>
          <a:p>
            <a:pPr lvl="1"/>
            <a:r>
              <a:rPr lang="en-GB" sz="2400" dirty="0" smtClean="0"/>
              <a:t>Browser plug-ins to handle multi-media data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838"/>
            <a:ext cx="8229600" cy="1143000"/>
          </a:xfrm>
        </p:spPr>
        <p:txBody>
          <a:bodyPr/>
          <a:lstStyle/>
          <a:p>
            <a:r>
              <a:rPr lang="en-US" dirty="0" smtClean="0"/>
              <a:t>Why Do We Want This Generality?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1900"/>
            <a:ext cx="8229600" cy="4525963"/>
          </a:xfrm>
        </p:spPr>
        <p:txBody>
          <a:bodyPr/>
          <a:lstStyle/>
          <a:p>
            <a:r>
              <a:rPr lang="en-US" dirty="0" smtClean="0"/>
              <a:t>For example, why do we want all printers to look the same?</a:t>
            </a:r>
          </a:p>
          <a:p>
            <a:pPr lvl="1"/>
            <a:r>
              <a:rPr lang="en-US" dirty="0" smtClean="0"/>
              <a:t>So we could write applications against a single model, and have it “just work” with all printers</a:t>
            </a:r>
          </a:p>
          <a:p>
            <a:r>
              <a:rPr lang="en-US" dirty="0" smtClean="0"/>
              <a:t>What’s the alternative?</a:t>
            </a:r>
          </a:p>
          <a:p>
            <a:pPr lvl="1"/>
            <a:r>
              <a:rPr lang="en-US" dirty="0" smtClean="0"/>
              <a:t>Program applications to use all possible printers </a:t>
            </a:r>
          </a:p>
          <a:p>
            <a:pPr lvl="1"/>
            <a:r>
              <a:rPr lang="en-US" dirty="0" smtClean="0"/>
              <a:t>Including those that were invented after we had written our application!</a:t>
            </a:r>
          </a:p>
          <a:p>
            <a:r>
              <a:rPr lang="en-US" dirty="0" smtClean="0"/>
              <a:t>Our general model can support optional features for devices that have them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Types of OS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Serially reusable resources</a:t>
            </a:r>
          </a:p>
          <a:p>
            <a:r>
              <a:rPr lang="en-US" dirty="0" err="1" smtClean="0"/>
              <a:t>Partitionable</a:t>
            </a:r>
            <a:r>
              <a:rPr lang="en-US" dirty="0" smtClean="0"/>
              <a:t> resources</a:t>
            </a:r>
          </a:p>
          <a:p>
            <a:r>
              <a:rPr lang="en-US" dirty="0" smtClean="0"/>
              <a:t>Sharable resources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Serially Reusable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Used by multiple clients, but only one at a time</a:t>
            </a:r>
          </a:p>
          <a:p>
            <a:pPr lvl="1"/>
            <a:r>
              <a:rPr lang="en-GB" dirty="0" smtClean="0"/>
              <a:t>Time multiplexing</a:t>
            </a:r>
          </a:p>
          <a:p>
            <a:r>
              <a:rPr lang="en-GB" dirty="0" smtClean="0"/>
              <a:t>Require access control to ensure exclusive use</a:t>
            </a:r>
          </a:p>
          <a:p>
            <a:r>
              <a:rPr lang="en-GB" dirty="0" smtClean="0"/>
              <a:t>Require graceful transitions from one user to the next</a:t>
            </a:r>
          </a:p>
          <a:p>
            <a:r>
              <a:rPr lang="en-GB" dirty="0" smtClean="0"/>
              <a:t>Examples: printers, bathroom stalls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Graceful Transition?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switch that totally hides the fact that the resource used to belong to someone else</a:t>
            </a:r>
          </a:p>
          <a:p>
            <a:pPr marL="990600" lvl="1" indent="-533400"/>
            <a:r>
              <a:rPr lang="en-US" dirty="0" smtClean="0"/>
              <a:t>Don’t allow the second user to access the resource until the first user is finished with it</a:t>
            </a:r>
          </a:p>
          <a:p>
            <a:pPr marL="1390650" lvl="2" indent="-533400"/>
            <a:r>
              <a:rPr lang="en-US" dirty="0" smtClean="0"/>
              <a:t>No incomplete operations that finish after the transition</a:t>
            </a:r>
          </a:p>
          <a:p>
            <a:pPr marL="990600" lvl="1" indent="-533400"/>
            <a:r>
              <a:rPr lang="en-US" dirty="0" smtClean="0"/>
              <a:t>Ensure that each subsequent user finds the resource in “like new” condition</a:t>
            </a:r>
          </a:p>
          <a:p>
            <a:pPr marL="1390650" lvl="2" indent="-533400"/>
            <a:r>
              <a:rPr lang="en-US" dirty="0" smtClean="0"/>
              <a:t>No traces of data or state left over from the first user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Partitionable</a:t>
            </a:r>
            <a:r>
              <a:rPr lang="en-US" dirty="0" smtClean="0"/>
              <a:t>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Divided into disjoint pieces for multiple clients</a:t>
            </a:r>
          </a:p>
          <a:p>
            <a:pPr lvl="1"/>
            <a:r>
              <a:rPr lang="en-GB" dirty="0" smtClean="0"/>
              <a:t>Spatial multiplexing</a:t>
            </a:r>
          </a:p>
          <a:p>
            <a:r>
              <a:rPr lang="en-GB" dirty="0" smtClean="0"/>
              <a:t>Needs access control to ensure: </a:t>
            </a:r>
          </a:p>
          <a:p>
            <a:pPr lvl="1"/>
            <a:r>
              <a:rPr lang="en-GB" dirty="0" smtClean="0"/>
              <a:t>Containment: </a:t>
            </a:r>
            <a:r>
              <a:rPr lang="en-US" i="1" dirty="0" smtClean="0"/>
              <a:t>you cannot access resources outside of your partition</a:t>
            </a:r>
            <a:endParaRPr lang="en-GB" dirty="0" smtClean="0"/>
          </a:p>
          <a:p>
            <a:pPr lvl="1"/>
            <a:r>
              <a:rPr lang="en-GB" dirty="0" smtClean="0"/>
              <a:t>Privacy: </a:t>
            </a:r>
            <a:r>
              <a:rPr lang="en-US" i="1" dirty="0" smtClean="0"/>
              <a:t>nobody else can access resources in your partition</a:t>
            </a:r>
            <a:endParaRPr lang="en-GB" dirty="0" smtClean="0"/>
          </a:p>
          <a:p>
            <a:r>
              <a:rPr lang="en-GB" dirty="0" smtClean="0"/>
              <a:t>Examples: RAM, hotel rooms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7838"/>
            <a:ext cx="8229600" cy="1143000"/>
          </a:xfrm>
        </p:spPr>
        <p:txBody>
          <a:bodyPr/>
          <a:lstStyle/>
          <a:p>
            <a:r>
              <a:rPr lang="en-US" dirty="0" smtClean="0"/>
              <a:t>Do We Still Need Graceful Transitions?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Yes</a:t>
            </a:r>
          </a:p>
          <a:p>
            <a:r>
              <a:rPr lang="en-US" dirty="0" smtClean="0"/>
              <a:t>Most </a:t>
            </a:r>
            <a:r>
              <a:rPr lang="en-US" dirty="0" err="1" smtClean="0"/>
              <a:t>partitionable</a:t>
            </a:r>
            <a:r>
              <a:rPr lang="en-US" dirty="0" smtClean="0"/>
              <a:t> resources aren’t permanently allocated</a:t>
            </a:r>
          </a:p>
          <a:p>
            <a:pPr lvl="1"/>
            <a:r>
              <a:rPr lang="en-US" dirty="0" smtClean="0"/>
              <a:t>The</a:t>
            </a:r>
            <a:r>
              <a:rPr lang="en-US" dirty="0" smtClean="0"/>
              <a:t> piece </a:t>
            </a:r>
            <a:r>
              <a:rPr lang="en-US" dirty="0" smtClean="0"/>
              <a:t>of RAM you’re using now will belong to another process later</a:t>
            </a:r>
          </a:p>
          <a:p>
            <a:r>
              <a:rPr lang="en-US" dirty="0" smtClean="0"/>
              <a:t>As long as it’s “yours,” no transition required</a:t>
            </a:r>
          </a:p>
          <a:p>
            <a:r>
              <a:rPr lang="en-US" dirty="0" smtClean="0"/>
              <a:t>But sooner or later it’s likely to become someone else’s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Shareable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5430"/>
            <a:ext cx="8229600" cy="4525963"/>
          </a:xfrm>
        </p:spPr>
        <p:txBody>
          <a:bodyPr/>
          <a:lstStyle/>
          <a:p>
            <a:r>
              <a:rPr lang="en-GB" dirty="0" smtClean="0"/>
              <a:t>Usable by multiple concurrent clients</a:t>
            </a:r>
          </a:p>
          <a:p>
            <a:pPr lvl="1"/>
            <a:r>
              <a:rPr lang="en-GB" dirty="0" smtClean="0"/>
              <a:t>Clients do not have to “wait” for access to resource</a:t>
            </a:r>
          </a:p>
          <a:p>
            <a:pPr lvl="1"/>
            <a:r>
              <a:rPr lang="en-GB" dirty="0" smtClean="0"/>
              <a:t>Clients don’t “own” a particular subset of resource</a:t>
            </a:r>
          </a:p>
          <a:p>
            <a:r>
              <a:rPr lang="en-GB" dirty="0" smtClean="0"/>
              <a:t>May involve (effectively) limitless resources </a:t>
            </a:r>
          </a:p>
          <a:p>
            <a:pPr lvl="1"/>
            <a:r>
              <a:rPr lang="en-GB" dirty="0" smtClean="0"/>
              <a:t>Air in a room, shared by occupants </a:t>
            </a:r>
          </a:p>
          <a:p>
            <a:pPr lvl="1"/>
            <a:r>
              <a:rPr lang="en-GB" dirty="0" smtClean="0"/>
              <a:t>Copy of the operating system, shared by processes</a:t>
            </a:r>
          </a:p>
          <a:p>
            <a:r>
              <a:rPr lang="en-GB" dirty="0" smtClean="0"/>
              <a:t>May involve </a:t>
            </a:r>
            <a:r>
              <a:rPr lang="en-GB" u="sng" dirty="0" smtClean="0"/>
              <a:t>under-the-covers</a:t>
            </a:r>
            <a:r>
              <a:rPr lang="en-GB" dirty="0" smtClean="0"/>
              <a:t> multiplexing</a:t>
            </a:r>
          </a:p>
          <a:p>
            <a:pPr lvl="1"/>
            <a:r>
              <a:rPr lang="en-GB" dirty="0" smtClean="0"/>
              <a:t>Cell-phone channel (time and frequency multiplexed)</a:t>
            </a:r>
          </a:p>
          <a:p>
            <a:pPr lvl="1"/>
            <a:r>
              <a:rPr lang="en-GB" dirty="0" smtClean="0"/>
              <a:t>Shared network interface (time multiplexed)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1638"/>
            <a:ext cx="8229600" cy="1143000"/>
          </a:xfrm>
        </p:spPr>
        <p:txBody>
          <a:bodyPr/>
          <a:lstStyle/>
          <a:p>
            <a:r>
              <a:rPr lang="en-US" dirty="0" smtClean="0"/>
              <a:t>Do We Still Need Graceful Transitions?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9400"/>
            <a:ext cx="8229600" cy="4525963"/>
          </a:xfrm>
        </p:spPr>
        <p:txBody>
          <a:bodyPr/>
          <a:lstStyle/>
          <a:p>
            <a:r>
              <a:rPr lang="en-US" sz="2800" dirty="0" smtClean="0"/>
              <a:t>Typically not</a:t>
            </a:r>
          </a:p>
          <a:p>
            <a:r>
              <a:rPr lang="en-US" sz="2800" dirty="0" smtClean="0"/>
              <a:t>The shareable resource usually doesn’t change state</a:t>
            </a:r>
          </a:p>
          <a:p>
            <a:r>
              <a:rPr lang="en-US" sz="2800" dirty="0" smtClean="0"/>
              <a:t>Or isn’t “reused”</a:t>
            </a:r>
          </a:p>
          <a:p>
            <a:r>
              <a:rPr lang="en-US" sz="2800" dirty="0" smtClean="0"/>
              <a:t>We never have to clean up what doesn’t get dirty</a:t>
            </a:r>
          </a:p>
          <a:p>
            <a:pPr lvl="1"/>
            <a:r>
              <a:rPr lang="en-US" sz="2400" dirty="0" smtClean="0"/>
              <a:t>Like an execute-only copy of the OS</a:t>
            </a:r>
          </a:p>
          <a:p>
            <a:r>
              <a:rPr lang="en-US" sz="2800" dirty="0" smtClean="0"/>
              <a:t>Or things that disappear after use</a:t>
            </a:r>
          </a:p>
          <a:p>
            <a:pPr lvl="1"/>
            <a:r>
              <a:rPr lang="en-US" sz="2400" dirty="0" smtClean="0"/>
              <a:t>Like the previous second’s bandwidth on a cellular telephone channel</a:t>
            </a:r>
          </a:p>
          <a:p>
            <a:r>
              <a:rPr lang="en-US" sz="2800" dirty="0" smtClean="0"/>
              <a:t>Shareable resources are great!</a:t>
            </a:r>
          </a:p>
          <a:p>
            <a:pPr lvl="1"/>
            <a:r>
              <a:rPr lang="en-US" sz="2400" dirty="0" smtClean="0"/>
              <a:t>When you can have them . . .</a:t>
            </a:r>
          </a:p>
          <a:p>
            <a:pPr lvl="1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038"/>
            <a:ext cx="8229600" cy="1143000"/>
          </a:xfrm>
        </p:spPr>
        <p:txBody>
          <a:bodyPr/>
          <a:lstStyle/>
          <a:p>
            <a:r>
              <a:rPr lang="en-US" dirty="0" smtClean="0"/>
              <a:t>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2026"/>
            <a:ext cx="8229600" cy="4525963"/>
          </a:xfrm>
        </p:spPr>
        <p:txBody>
          <a:bodyPr/>
          <a:lstStyle/>
          <a:p>
            <a:r>
              <a:rPr lang="en-US" dirty="0" smtClean="0"/>
              <a:t>Jonathan Lin</a:t>
            </a:r>
          </a:p>
          <a:p>
            <a:pPr lvl="1"/>
            <a:r>
              <a:rPr lang="en-US" sz="2400" dirty="0" smtClean="0"/>
              <a:t>Lab 1B, </a:t>
            </a:r>
            <a:r>
              <a:rPr lang="en-US" sz="2400" dirty="0" err="1" smtClean="0"/>
              <a:t>Boelter</a:t>
            </a:r>
            <a:r>
              <a:rPr lang="en-US" sz="2400" dirty="0" smtClean="0"/>
              <a:t> Hall </a:t>
            </a:r>
            <a:r>
              <a:rPr lang="en-US" sz="2400" dirty="0" smtClean="0"/>
              <a:t>5273, Friday 4:00pm-5:50pm</a:t>
            </a:r>
            <a:endParaRPr lang="en-US" dirty="0" smtClean="0"/>
          </a:p>
          <a:p>
            <a:pPr lvl="1"/>
            <a:r>
              <a:rPr lang="en-US" dirty="0" err="1" smtClean="0"/>
              <a:t>jonathan.lin@cs.ucla.edu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err="1" smtClean="0"/>
              <a:t>Haitao</a:t>
            </a:r>
            <a:r>
              <a:rPr lang="en-US" dirty="0" smtClean="0"/>
              <a:t> Zhang</a:t>
            </a:r>
          </a:p>
          <a:p>
            <a:pPr lvl="1"/>
            <a:r>
              <a:rPr lang="en-US" sz="2400" dirty="0" smtClean="0"/>
              <a:t>Lab 1C, </a:t>
            </a:r>
            <a:r>
              <a:rPr lang="en-US" sz="2400" dirty="0" err="1" smtClean="0"/>
              <a:t>Perloff</a:t>
            </a:r>
            <a:r>
              <a:rPr lang="en-US" sz="2400" dirty="0" smtClean="0"/>
              <a:t> Hall 1102, Friday 12:00pm-1:50pm</a:t>
            </a:r>
            <a:endParaRPr lang="en-US" dirty="0" smtClean="0"/>
          </a:p>
          <a:p>
            <a:pPr lvl="1"/>
            <a:r>
              <a:rPr lang="en-US" dirty="0" smtClean="0">
                <a:hlinkClick r:id="rId2"/>
              </a:rPr>
              <a:t>haitao@cs.ucla.edu</a:t>
            </a:r>
            <a:r>
              <a:rPr lang="en-US" dirty="0" smtClean="0"/>
              <a:t> </a:t>
            </a:r>
            <a:endParaRPr lang="en-US" sz="2000" dirty="0" smtClean="0"/>
          </a:p>
          <a:p>
            <a:r>
              <a:rPr lang="en-US" dirty="0" err="1" smtClean="0"/>
              <a:t>Zhaoxing</a:t>
            </a:r>
            <a:r>
              <a:rPr lang="en-US" dirty="0" smtClean="0"/>
              <a:t> Bu</a:t>
            </a:r>
          </a:p>
          <a:p>
            <a:pPr lvl="1"/>
            <a:r>
              <a:rPr lang="en-US" sz="2400" dirty="0" smtClean="0"/>
              <a:t>Lab 1D, Royce 156, Friday 2:00pm-3:50pm</a:t>
            </a:r>
          </a:p>
          <a:p>
            <a:pPr lvl="1"/>
            <a:r>
              <a:rPr lang="en-US" dirty="0" err="1" smtClean="0"/>
              <a:t>zbu@cs.ucla.edu</a:t>
            </a:r>
            <a:r>
              <a:rPr lang="en-US" dirty="0" smtClean="0"/>
              <a:t> </a:t>
            </a:r>
          </a:p>
          <a:p>
            <a:r>
              <a:rPr lang="en-US" sz="3200" dirty="0" smtClean="0"/>
              <a:t>Office </a:t>
            </a:r>
            <a:r>
              <a:rPr lang="en-US" sz="3200" dirty="0" smtClean="0"/>
              <a:t>hours to be announced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OS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1016"/>
            <a:ext cx="8229600" cy="4525963"/>
          </a:xfrm>
        </p:spPr>
        <p:txBody>
          <a:bodyPr/>
          <a:lstStyle/>
          <a:p>
            <a:r>
              <a:rPr lang="en-GB" sz="2800" dirty="0" smtClean="0"/>
              <a:t>They have grown larger and more sophisticated</a:t>
            </a:r>
          </a:p>
          <a:p>
            <a:r>
              <a:rPr lang="en-GB" sz="2800" dirty="0" smtClean="0"/>
              <a:t>Their role has fundamentally changed</a:t>
            </a:r>
          </a:p>
          <a:p>
            <a:pPr lvl="1"/>
            <a:r>
              <a:rPr lang="en-GB" sz="2400" dirty="0" smtClean="0"/>
              <a:t>From shepherding the use of the hardware</a:t>
            </a:r>
          </a:p>
          <a:p>
            <a:pPr lvl="1"/>
            <a:r>
              <a:rPr lang="en-GB" sz="2400" dirty="0" smtClean="0"/>
              <a:t>To shielding the applications from the hardware</a:t>
            </a:r>
          </a:p>
          <a:p>
            <a:pPr lvl="1"/>
            <a:r>
              <a:rPr lang="en-GB" sz="2400" dirty="0" smtClean="0"/>
              <a:t>To providing powerful application computing platform</a:t>
            </a:r>
          </a:p>
          <a:p>
            <a:pPr lvl="1"/>
            <a:r>
              <a:rPr lang="en-GB" sz="2400" dirty="0" smtClean="0"/>
              <a:t>To becoming a sophisticated “traffic cop”</a:t>
            </a:r>
          </a:p>
          <a:p>
            <a:r>
              <a:rPr lang="en-GB" sz="2800" dirty="0" smtClean="0"/>
              <a:t>They still sit between applications and hardware</a:t>
            </a:r>
          </a:p>
          <a:p>
            <a:r>
              <a:rPr lang="en-GB" sz="2800" dirty="0" smtClean="0"/>
              <a:t>Best understood through services they provide</a:t>
            </a:r>
          </a:p>
          <a:p>
            <a:pPr lvl="1"/>
            <a:r>
              <a:rPr lang="en-GB" sz="2400" dirty="0" smtClean="0"/>
              <a:t>Capabilities they add</a:t>
            </a:r>
          </a:p>
          <a:p>
            <a:pPr lvl="1"/>
            <a:r>
              <a:rPr lang="en-GB" sz="2400" dirty="0" smtClean="0"/>
              <a:t>Applications they enable</a:t>
            </a:r>
          </a:p>
          <a:p>
            <a:pPr lvl="1"/>
            <a:r>
              <a:rPr lang="en-GB" sz="2400" dirty="0" smtClean="0"/>
              <a:t>Problems they eliminate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Ultimately because it’s what users want</a:t>
            </a:r>
          </a:p>
          <a:p>
            <a:r>
              <a:rPr lang="en-US" dirty="0" smtClean="0"/>
              <a:t>The OS must provide core services to applications</a:t>
            </a:r>
          </a:p>
          <a:p>
            <a:r>
              <a:rPr lang="en-US" dirty="0" smtClean="0"/>
              <a:t>Applications have become more complex</a:t>
            </a:r>
          </a:p>
          <a:p>
            <a:pPr lvl="1"/>
            <a:r>
              <a:rPr lang="en-US" dirty="0" smtClean="0"/>
              <a:t>More complex internal behavior</a:t>
            </a:r>
          </a:p>
          <a:p>
            <a:pPr lvl="1"/>
            <a:r>
              <a:rPr lang="en-US" dirty="0" smtClean="0"/>
              <a:t>More complex interfaces</a:t>
            </a:r>
          </a:p>
          <a:p>
            <a:pPr lvl="1"/>
            <a:r>
              <a:rPr lang="en-US" dirty="0" smtClean="0"/>
              <a:t>More interactions with other software</a:t>
            </a:r>
          </a:p>
          <a:p>
            <a:r>
              <a:rPr lang="en-US" dirty="0" smtClean="0"/>
              <a:t>The OS needs to help with all that complexity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 Convergence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3850"/>
            <a:ext cx="8229600" cy="4525963"/>
          </a:xfrm>
        </p:spPr>
        <p:txBody>
          <a:bodyPr/>
          <a:lstStyle/>
          <a:p>
            <a:r>
              <a:rPr lang="en-US" dirty="0" smtClean="0"/>
              <a:t>There are a handful of widely used </a:t>
            </a:r>
            <a:r>
              <a:rPr lang="en-US" dirty="0" err="1" smtClean="0"/>
              <a:t>OSes</a:t>
            </a:r>
            <a:endParaRPr lang="en-US" dirty="0" smtClean="0"/>
          </a:p>
          <a:p>
            <a:pPr lvl="1"/>
            <a:r>
              <a:rPr lang="en-US" dirty="0" smtClean="0"/>
              <a:t>And a few special purpose ones (e.g., real time and embedded system </a:t>
            </a:r>
            <a:r>
              <a:rPr lang="en-US" dirty="0" err="1" smtClean="0"/>
              <a:t>OSes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New ones come along very rarely</a:t>
            </a:r>
          </a:p>
          <a:p>
            <a:r>
              <a:rPr lang="en-US" dirty="0" err="1" smtClean="0"/>
              <a:t>OSes</a:t>
            </a:r>
            <a:r>
              <a:rPr lang="en-US" dirty="0" smtClean="0"/>
              <a:t> in the same family (e.g., Windows or Linux) are used for vastly different purposes</a:t>
            </a:r>
          </a:p>
          <a:p>
            <a:pPr lvl="1"/>
            <a:r>
              <a:rPr lang="en-US" dirty="0" smtClean="0"/>
              <a:t>Making things challenging for the OS designer</a:t>
            </a:r>
          </a:p>
          <a:p>
            <a:r>
              <a:rPr lang="en-US" dirty="0" smtClean="0"/>
              <a:t>Most </a:t>
            </a:r>
            <a:r>
              <a:rPr lang="en-US" dirty="0" err="1" smtClean="0"/>
              <a:t>OSes</a:t>
            </a:r>
            <a:r>
              <a:rPr lang="en-US" dirty="0" smtClean="0"/>
              <a:t> are based on pretty old models</a:t>
            </a:r>
          </a:p>
          <a:p>
            <a:pPr lvl="1"/>
            <a:r>
              <a:rPr lang="en-US" dirty="0" smtClean="0"/>
              <a:t>Linux comes from Unix (1970s vintage)</a:t>
            </a:r>
          </a:p>
          <a:p>
            <a:pPr lvl="1"/>
            <a:r>
              <a:rPr lang="en-US" dirty="0" smtClean="0"/>
              <a:t>Windows from the early 1980s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Have </a:t>
            </a:r>
            <a:r>
              <a:rPr lang="en-US" dirty="0" err="1" smtClean="0"/>
              <a:t>OSes</a:t>
            </a:r>
            <a:r>
              <a:rPr lang="en-US" dirty="0" smtClean="0"/>
              <a:t> Converged?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They’re expensive to build and maintain</a:t>
            </a:r>
          </a:p>
          <a:p>
            <a:pPr lvl="1"/>
            <a:r>
              <a:rPr lang="en-US" dirty="0" smtClean="0"/>
              <a:t>So it’s a hard business to get into and stay in</a:t>
            </a:r>
          </a:p>
          <a:p>
            <a:r>
              <a:rPr lang="en-US" dirty="0" smtClean="0"/>
              <a:t>They only succeed if users choose them over other OS options</a:t>
            </a:r>
          </a:p>
          <a:p>
            <a:pPr lvl="1"/>
            <a:r>
              <a:rPr lang="en-US" dirty="0" smtClean="0"/>
              <a:t>Which can’t happen unless you support all the apps the users </a:t>
            </a:r>
            <a:r>
              <a:rPr lang="en-US" dirty="0" smtClean="0"/>
              <a:t>want</a:t>
            </a:r>
          </a:p>
          <a:p>
            <a:pPr lvl="1"/>
            <a:r>
              <a:rPr lang="en-US" dirty="0" smtClean="0"/>
              <a:t>Which requires other parties to do a lot of work</a:t>
            </a:r>
          </a:p>
          <a:p>
            <a:r>
              <a:rPr lang="en-US" dirty="0" smtClean="0"/>
              <a:t>You need to have some clear advantage over present acceptable alternatives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Understanding operating systems is critical to understanding how computers work</a:t>
            </a:r>
          </a:p>
          <a:p>
            <a:r>
              <a:rPr lang="en-US" dirty="0" smtClean="0"/>
              <a:t>Operating systems interact directly with the hardware</a:t>
            </a:r>
          </a:p>
          <a:p>
            <a:r>
              <a:rPr lang="en-US" dirty="0" smtClean="0"/>
              <a:t>Operating systems provide services via abstractions</a:t>
            </a:r>
          </a:p>
          <a:p>
            <a:r>
              <a:rPr lang="en-US" dirty="0" smtClean="0"/>
              <a:t>Operating systems are constrained by many non-technical factors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969284" y="540399"/>
            <a:ext cx="3177516" cy="676743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3500"/>
            <a:ext cx="8229600" cy="1143000"/>
          </a:xfrm>
        </p:spPr>
        <p:txBody>
          <a:bodyPr/>
          <a:lstStyle/>
          <a:p>
            <a:r>
              <a:rPr lang="en-US" dirty="0" smtClean="0"/>
              <a:t>Instructor/TA Division of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371" y="1741308"/>
            <a:ext cx="8229600" cy="4525963"/>
          </a:xfrm>
        </p:spPr>
        <p:txBody>
          <a:bodyPr/>
          <a:lstStyle/>
          <a:p>
            <a:r>
              <a:rPr lang="en-US" dirty="0" smtClean="0"/>
              <a:t>Instructor handles all lectures, readings, and tests</a:t>
            </a:r>
          </a:p>
          <a:p>
            <a:pPr lvl="1"/>
            <a:r>
              <a:rPr lang="en-US" dirty="0" smtClean="0"/>
              <a:t>Ask me about issues related to these</a:t>
            </a:r>
          </a:p>
          <a:p>
            <a:r>
              <a:rPr lang="en-US" dirty="0" smtClean="0"/>
              <a:t>TAs handle projects</a:t>
            </a:r>
          </a:p>
          <a:p>
            <a:pPr lvl="1"/>
            <a:r>
              <a:rPr lang="en-US" dirty="0" smtClean="0"/>
              <a:t>Ask them about issues related to these</a:t>
            </a:r>
          </a:p>
          <a:p>
            <a:r>
              <a:rPr lang="en-US" dirty="0" smtClean="0"/>
              <a:t>Generally, instructor won’t be involved with project issues</a:t>
            </a:r>
          </a:p>
          <a:p>
            <a:pPr lvl="1"/>
            <a:r>
              <a:rPr lang="en-US" dirty="0" smtClean="0"/>
              <a:t>So direct those questions to the TAs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Web </a:t>
            </a:r>
            <a:r>
              <a:rPr lang="en-GB" dirty="0"/>
              <a:t>Site</a:t>
            </a:r>
          </a:p>
        </p:txBody>
      </p:sp>
      <p:sp>
        <p:nvSpPr>
          <p:cNvPr id="410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346418"/>
            <a:ext cx="8229600" cy="4525963"/>
          </a:xfrm>
        </p:spPr>
        <p:txBody>
          <a:bodyPr/>
          <a:lstStyle/>
          <a:p>
            <a:r>
              <a:rPr lang="en-GB" dirty="0" smtClean="0"/>
              <a:t>We’ll use the standard CCLE web site</a:t>
            </a:r>
          </a:p>
          <a:p>
            <a:r>
              <a:rPr lang="en-GB" dirty="0" smtClean="0"/>
              <a:t>What’s there:</a:t>
            </a:r>
          </a:p>
          <a:p>
            <a:pPr lvl="1"/>
            <a:r>
              <a:rPr lang="en-GB" dirty="0" smtClean="0"/>
              <a:t>Schedules for reading</a:t>
            </a:r>
            <a:r>
              <a:rPr lang="en-GB" dirty="0"/>
              <a:t>, lectures,</a:t>
            </a:r>
            <a:r>
              <a:rPr lang="en-GB" dirty="0" smtClean="0"/>
              <a:t> exams</a:t>
            </a:r>
            <a:r>
              <a:rPr lang="en-GB" dirty="0"/>
              <a:t>,</a:t>
            </a:r>
            <a:r>
              <a:rPr lang="en-GB" dirty="0" smtClean="0"/>
              <a:t> </a:t>
            </a:r>
            <a:r>
              <a:rPr lang="en-GB" dirty="0" smtClean="0"/>
              <a:t>projects</a:t>
            </a:r>
          </a:p>
          <a:p>
            <a:pPr lvl="1"/>
            <a:r>
              <a:rPr lang="en-GB" dirty="0" smtClean="0"/>
              <a:t>Project materials</a:t>
            </a:r>
          </a:p>
          <a:p>
            <a:pPr lvl="2"/>
            <a:r>
              <a:rPr lang="en-GB" dirty="0" smtClean="0"/>
              <a:t>And uploads of completed projects</a:t>
            </a:r>
          </a:p>
          <a:p>
            <a:pPr lvl="1"/>
            <a:r>
              <a:rPr lang="en-GB" dirty="0" smtClean="0"/>
              <a:t>Copies </a:t>
            </a:r>
            <a:r>
              <a:rPr lang="en-GB" dirty="0"/>
              <a:t>of lecture slides </a:t>
            </a:r>
            <a:r>
              <a:rPr lang="en-GB" dirty="0" smtClean="0"/>
              <a:t>(</a:t>
            </a:r>
            <a:r>
              <a:rPr lang="en-GB" dirty="0" err="1" smtClean="0"/>
              <a:t>Powerpoint</a:t>
            </a:r>
            <a:r>
              <a:rPr lang="en-GB" dirty="0" smtClean="0"/>
              <a:t> and PDF)</a:t>
            </a:r>
          </a:p>
          <a:p>
            <a:pPr lvl="1"/>
            <a:r>
              <a:rPr lang="en-GB" dirty="0" smtClean="0"/>
              <a:t>Announcements</a:t>
            </a:r>
            <a:endParaRPr lang="en-GB" u="sng" dirty="0" smtClean="0"/>
          </a:p>
          <a:p>
            <a:pPr lvl="1"/>
            <a:r>
              <a:rPr lang="en-GB" dirty="0" smtClean="0"/>
              <a:t>Sample midterm and </a:t>
            </a:r>
            <a:r>
              <a:rPr lang="en-GB" dirty="0"/>
              <a:t>final </a:t>
            </a:r>
            <a:r>
              <a:rPr lang="en-GB" dirty="0" smtClean="0"/>
              <a:t>problems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Prerequisite Subject Knowledge</a:t>
            </a:r>
          </a:p>
        </p:txBody>
      </p:sp>
      <p:sp>
        <p:nvSpPr>
          <p:cNvPr id="5126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 dirty="0"/>
              <a:t>CS 32 programming</a:t>
            </a:r>
            <a:endParaRPr lang="en-GB" sz="2800" dirty="0" smtClean="0"/>
          </a:p>
          <a:p>
            <a:pPr lvl="1"/>
            <a:r>
              <a:rPr lang="en-GB" sz="2400" dirty="0"/>
              <a:t>O</a:t>
            </a:r>
            <a:r>
              <a:rPr lang="en-GB" sz="2400" dirty="0" smtClean="0"/>
              <a:t>bjects</a:t>
            </a:r>
            <a:r>
              <a:rPr lang="en-GB" sz="2400" dirty="0"/>
              <a:t>, data structures, queues, stacks, tables, trees</a:t>
            </a:r>
          </a:p>
          <a:p>
            <a:r>
              <a:rPr lang="en-GB" sz="2800" dirty="0"/>
              <a:t>CS 33 systems programming</a:t>
            </a:r>
            <a:endParaRPr lang="en-GB" sz="2800" dirty="0" smtClean="0"/>
          </a:p>
          <a:p>
            <a:pPr lvl="1"/>
            <a:r>
              <a:rPr lang="en-GB" sz="2400" dirty="0"/>
              <a:t>A</a:t>
            </a:r>
            <a:r>
              <a:rPr lang="en-GB" sz="2400" dirty="0" smtClean="0"/>
              <a:t>ssembly </a:t>
            </a:r>
            <a:r>
              <a:rPr lang="en-GB" sz="2400" dirty="0"/>
              <a:t>language, registers, memory</a:t>
            </a:r>
            <a:endParaRPr lang="en-GB" sz="2400" dirty="0" smtClean="0"/>
          </a:p>
          <a:p>
            <a:pPr lvl="1"/>
            <a:r>
              <a:rPr lang="en-GB" sz="2400" dirty="0"/>
              <a:t>L</a:t>
            </a:r>
            <a:r>
              <a:rPr lang="en-GB" sz="2400" dirty="0" smtClean="0"/>
              <a:t>inkage </a:t>
            </a:r>
            <a:r>
              <a:rPr lang="en-GB" sz="2400" dirty="0"/>
              <a:t>conventions, stack frames, register saving</a:t>
            </a:r>
            <a:endParaRPr lang="en-GB" sz="2400" dirty="0" smtClean="0"/>
          </a:p>
          <a:p>
            <a:r>
              <a:rPr lang="en-GB" sz="2800" dirty="0" smtClean="0"/>
              <a:t>CS 35L Software Construction Laboratory</a:t>
            </a:r>
          </a:p>
          <a:p>
            <a:pPr lvl="1"/>
            <a:r>
              <a:rPr lang="en-GB" sz="2400" dirty="0" smtClean="0"/>
              <a:t>Useful software tools for systems programming</a:t>
            </a:r>
          </a:p>
          <a:p>
            <a:r>
              <a:rPr lang="en-GB" dirty="0" smtClean="0"/>
              <a:t>If you haven’t taken these classes, expect to have a hard time in 111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58126</TotalTime>
  <Words>3801</Words>
  <Application>Microsoft Macintosh PowerPoint</Application>
  <PresentationFormat>On-screen Show (4:3)</PresentationFormat>
  <Paragraphs>569</Paragraphs>
  <Slides>64</Slides>
  <Notes>20</Notes>
  <HiddenSlides>0</HiddenSlides>
  <MMClips>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Default Theme</vt:lpstr>
      <vt:lpstr>Introduction CS 111 Operating System Principles  Peter Reiher </vt:lpstr>
      <vt:lpstr>Outline</vt:lpstr>
      <vt:lpstr>Administrative Issues</vt:lpstr>
      <vt:lpstr>Instructor: Peter Reiher</vt:lpstr>
      <vt:lpstr>My OS Background</vt:lpstr>
      <vt:lpstr>TAs</vt:lpstr>
      <vt:lpstr>Instructor/TA Division of Responsibilities</vt:lpstr>
      <vt:lpstr>Web Site</vt:lpstr>
      <vt:lpstr>Prerequisite Subject Knowledge</vt:lpstr>
      <vt:lpstr>Course Format</vt:lpstr>
      <vt:lpstr>Course Load</vt:lpstr>
      <vt:lpstr>Primary Text for Course</vt:lpstr>
      <vt:lpstr>Course Grading</vt:lpstr>
      <vt:lpstr>Midterm Examination</vt:lpstr>
      <vt:lpstr>Final Exam</vt:lpstr>
      <vt:lpstr>Lab Projects</vt:lpstr>
      <vt:lpstr>Late Assignments &amp; Make-ups</vt:lpstr>
      <vt:lpstr>Academic Honesty</vt:lpstr>
      <vt:lpstr>Academic Honesty – Projects</vt:lpstr>
      <vt:lpstr>Academic Honesty and the Internet</vt:lpstr>
      <vt:lpstr>Introduction to the Course</vt:lpstr>
      <vt:lpstr>What Will CS 111 Do?</vt:lpstr>
      <vt:lpstr>Why Study Operating Systems?</vt:lpstr>
      <vt:lpstr>Starting From the Bottom</vt:lpstr>
      <vt:lpstr>What Can You Do With What You’ve Got?</vt:lpstr>
      <vt:lpstr>And You Want This?</vt:lpstr>
      <vt:lpstr>You’re Going to Need Some Help</vt:lpstr>
      <vt:lpstr>What Is An Operating System, Anyway?</vt:lpstr>
      <vt:lpstr>But Why Are You Studying Them?</vt:lpstr>
      <vt:lpstr>Everybody Has One</vt:lpstr>
      <vt:lpstr>How Do You Work With OSes?</vt:lpstr>
      <vt:lpstr>Another Good Reason</vt:lpstr>
      <vt:lpstr>Some OS Wisdom</vt:lpstr>
      <vt:lpstr>More OS Wisdom</vt:lpstr>
      <vt:lpstr>What Is An Operating System?</vt:lpstr>
      <vt:lpstr>What Does an OS Do?</vt:lpstr>
      <vt:lpstr>What Does An OS Look Like?</vt:lpstr>
      <vt:lpstr>Where Does the OS Fit In?</vt:lpstr>
      <vt:lpstr>What’s Special About the OS?</vt:lpstr>
      <vt:lpstr>Instruction Set Architectures (ISAs)</vt:lpstr>
      <vt:lpstr>Privileged vs. General Instructions</vt:lpstr>
      <vt:lpstr>Platforms</vt:lpstr>
      <vt:lpstr>Portability to Multiple ISAs</vt:lpstr>
      <vt:lpstr>Binary Distribution Model</vt:lpstr>
      <vt:lpstr>Why Not a Source Distribution?</vt:lpstr>
      <vt:lpstr>Binary Configuration Model</vt:lpstr>
      <vt:lpstr>Interface Stability</vt:lpstr>
      <vt:lpstr>What Functionality Is In the OS?</vt:lpstr>
      <vt:lpstr>The OS and Abstraction</vt:lpstr>
      <vt:lpstr>Why Abstract Resources?</vt:lpstr>
      <vt:lpstr>Generalizing Abstractions</vt:lpstr>
      <vt:lpstr>Why Do We Want This Generality?</vt:lpstr>
      <vt:lpstr>Common Types of OS Resources</vt:lpstr>
      <vt:lpstr>Serially Reusable Resources</vt:lpstr>
      <vt:lpstr>What Is A Graceful Transition?</vt:lpstr>
      <vt:lpstr>Partitionable Resources</vt:lpstr>
      <vt:lpstr>Do We Still Need Graceful Transitions?</vt:lpstr>
      <vt:lpstr>Shareable Resources</vt:lpstr>
      <vt:lpstr>Do We Still Need Graceful Transitions?</vt:lpstr>
      <vt:lpstr>General OS Trends</vt:lpstr>
      <vt:lpstr>Why?</vt:lpstr>
      <vt:lpstr>OS Convergence </vt:lpstr>
      <vt:lpstr>Why Have OSes Converged?</vt:lpstr>
      <vt:lpstr>Conclusion</vt:lpstr>
    </vt:vector>
  </TitlesOfParts>
  <Company>UCLA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CS 111 On-Line MS Program Operating Systems  Peter Reiher </dc:title>
  <dc:creator>Peter Reiher</dc:creator>
  <cp:lastModifiedBy>Peter Reiher</cp:lastModifiedBy>
  <cp:revision>72</cp:revision>
  <cp:lastPrinted>2014-01-03T23:50:58Z</cp:lastPrinted>
  <dcterms:created xsi:type="dcterms:W3CDTF">2017-09-26T17:46:42Z</dcterms:created>
  <dcterms:modified xsi:type="dcterms:W3CDTF">2017-09-27T19:11:33Z</dcterms:modified>
</cp:coreProperties>
</file>